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6A3D-D718-49C6-B1A4-7F01C57FE9A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97A8-29A1-4819-8EBC-60F844D24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C9C8-5127-4C61-8CED-A23AB34A2420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A0D8-CB12-4427-A638-2B53C094DA22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FF65-9740-4644-9A32-98D784B128D0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1A78-57B3-4FC4-9E12-66546475A06E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B951-0867-4A50-871F-E18D9EEA186A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0C84-7414-4131-B4A4-8F70EAE4D214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FE98-1CAF-4B3B-B7C7-464D03CA4598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4003-070B-4923-B0F1-5354107A39C2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0C9-F766-4A9B-87F9-D4557267B331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5A55-FE48-4F49-A835-5D06FC872629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F579-7230-4EFC-8A33-49DA87CFB3BF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F974-6A77-4610-B674-A2106A9E5B6A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ОБЛИЦИ ТУРИСТИЧКИХ КРЕТАЊА</a:t>
            </a:r>
            <a:endParaRPr lang="en-US" sz="10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66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       </a:t>
            </a:r>
            <a:r>
              <a:rPr lang="sr-Cyrl-RS" sz="3200" b="1" dirty="0" smtClean="0"/>
              <a:t>Туристичка кретања </a:t>
            </a:r>
            <a:r>
              <a:rPr lang="sr-Cyrl-RS" sz="3200" dirty="0" smtClean="0"/>
              <a:t>су кретања људи из матичних места у туристичка места ради одмора, рекреације,  забаве и задовољења културних потреба.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       </a:t>
            </a:r>
            <a:r>
              <a:rPr lang="sr-Cyrl-RS" sz="3200" dirty="0" smtClean="0"/>
              <a:t>Туристичка кретања се разврставају према различитим показатељима.</a:t>
            </a:r>
            <a:endParaRPr lang="en-US" sz="3200" dirty="0"/>
          </a:p>
        </p:txBody>
      </p:sp>
      <p:pic>
        <p:nvPicPr>
          <p:cNvPr id="6" name="Picture 2" descr="Резултат слика за t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381500" cy="2381436"/>
          </a:xfrm>
          <a:prstGeom prst="rect">
            <a:avLst/>
          </a:prstGeom>
          <a:noFill/>
        </p:spPr>
      </p:pic>
      <p:pic>
        <p:nvPicPr>
          <p:cNvPr id="7" name="Picture 4" descr="Резултат слика за s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343400" cy="3073791"/>
          </a:xfrm>
          <a:prstGeom prst="rect">
            <a:avLst/>
          </a:prstGeom>
          <a:noFill/>
        </p:spPr>
      </p:pic>
      <p:pic>
        <p:nvPicPr>
          <p:cNvPr id="2054" name="Picture 6" descr="Резултат слика за aeropla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9200"/>
            <a:ext cx="4419600" cy="2381250"/>
          </a:xfrm>
          <a:prstGeom prst="rect">
            <a:avLst/>
          </a:prstGeom>
          <a:noFill/>
        </p:spPr>
      </p:pic>
      <p:pic>
        <p:nvPicPr>
          <p:cNvPr id="2056" name="Picture 8" descr="Сродна сли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657600"/>
            <a:ext cx="4453269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62200" y="27432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Туристичка кретања према саобраћајним средствима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14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Железнички туризам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6248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Мото туризам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733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b="1" dirty="0" smtClean="0"/>
              <a:t>Поморски туризам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1219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b="1" dirty="0" smtClean="0"/>
              <a:t>Ваздухопловни туризам</a:t>
            </a:r>
            <a:endParaRPr lang="en-US" sz="2400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Туристичка кретања према врстама туристичких вредности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Приморски туризам</a:t>
            </a:r>
            <a:endParaRPr lang="en-US" sz="2400" dirty="0"/>
          </a:p>
        </p:txBody>
      </p:sp>
      <p:pic>
        <p:nvPicPr>
          <p:cNvPr id="16386" name="Picture 2" descr="Резултат слика за people in beac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66801"/>
            <a:ext cx="5562600" cy="2895600"/>
          </a:xfrm>
          <a:prstGeom prst="rect">
            <a:avLst/>
          </a:prstGeom>
          <a:noFill/>
        </p:spPr>
      </p:pic>
      <p:pic>
        <p:nvPicPr>
          <p:cNvPr id="16388" name="Picture 4" descr="Резултат слика за people snow ski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90800"/>
            <a:ext cx="3200400" cy="4090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Планински туризам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905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Бањски туризам</a:t>
            </a:r>
            <a:endParaRPr lang="en-US" sz="2400" dirty="0"/>
          </a:p>
        </p:txBody>
      </p:sp>
      <p:pic>
        <p:nvPicPr>
          <p:cNvPr id="16390" name="Picture 6" descr="Резултат слика за banj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038600"/>
            <a:ext cx="5562600" cy="2657475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Градски туризам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Језерски туризам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Ловни туризам</a:t>
            </a:r>
            <a:endParaRPr lang="en-US" sz="2400" dirty="0"/>
          </a:p>
        </p:txBody>
      </p:sp>
      <p:pic>
        <p:nvPicPr>
          <p:cNvPr id="1026" name="Picture 2" descr="Резултат слика за belgr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"/>
            <a:ext cx="6327058" cy="2724151"/>
          </a:xfrm>
          <a:prstGeom prst="rect">
            <a:avLst/>
          </a:prstGeom>
          <a:noFill/>
        </p:spPr>
      </p:pic>
      <p:pic>
        <p:nvPicPr>
          <p:cNvPr id="1028" name="Picture 4" descr="Резултат слика за jezera bele crk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997454"/>
            <a:ext cx="5791200" cy="3717671"/>
          </a:xfrm>
          <a:prstGeom prst="rect">
            <a:avLst/>
          </a:prstGeom>
          <a:noFill/>
        </p:spPr>
      </p:pic>
      <p:pic>
        <p:nvPicPr>
          <p:cNvPr id="1030" name="Picture 6" descr="Резултат слика за hu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971800"/>
            <a:ext cx="2895600" cy="375285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тат слика за ka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"/>
            <a:ext cx="6286500" cy="3143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Религијски </a:t>
            </a:r>
          </a:p>
          <a:p>
            <a:pPr algn="ctr"/>
            <a:r>
              <a:rPr lang="sr-Cyrl-RS" sz="2400" dirty="0" smtClean="0"/>
              <a:t>туризам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Манифестациони туризам</a:t>
            </a:r>
            <a:endParaRPr lang="en-US" sz="2400" dirty="0"/>
          </a:p>
        </p:txBody>
      </p:sp>
      <p:pic>
        <p:nvPicPr>
          <p:cNvPr id="17412" name="Picture 4" descr="Резултат слика за egz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352799"/>
            <a:ext cx="6248400" cy="3374931"/>
          </a:xfrm>
          <a:prstGeom prst="rect">
            <a:avLst/>
          </a:prstGeom>
          <a:noFill/>
        </p:spPr>
      </p:pic>
      <p:sp>
        <p:nvSpPr>
          <p:cNvPr id="17414" name="AutoShape 6" descr="Резултат слика за vrsacki grozdje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Резултат слика за vrsacki grozdjeb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29200"/>
            <a:ext cx="2514600" cy="1676400"/>
          </a:xfrm>
          <a:prstGeom prst="rect">
            <a:avLst/>
          </a:prstGeom>
          <a:noFill/>
        </p:spPr>
      </p:pic>
      <p:pic>
        <p:nvPicPr>
          <p:cNvPr id="17418" name="Picture 10" descr="Резултат слика за vrsacki grozdjeb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352800"/>
            <a:ext cx="2504313" cy="16002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Туристичка кретања према основним потребама</a:t>
            </a:r>
            <a:endParaRPr lang="en-US" sz="3200" b="1" dirty="0"/>
          </a:p>
        </p:txBody>
      </p:sp>
      <p:pic>
        <p:nvPicPr>
          <p:cNvPr id="18434" name="Picture 2" descr="Резултат слика за ekskurzi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191000" cy="2675965"/>
          </a:xfrm>
          <a:prstGeom prst="rect">
            <a:avLst/>
          </a:prstGeom>
          <a:noFill/>
        </p:spPr>
      </p:pic>
      <p:pic>
        <p:nvPicPr>
          <p:cNvPr id="18436" name="Picture 4" descr="Резултат слика за prvomajski uran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2000"/>
            <a:ext cx="4524376" cy="2667000"/>
          </a:xfrm>
          <a:prstGeom prst="rect">
            <a:avLst/>
          </a:prstGeom>
          <a:noFill/>
        </p:spPr>
      </p:pic>
      <p:pic>
        <p:nvPicPr>
          <p:cNvPr id="18438" name="Picture 6" descr="Резултат слика за muze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68624"/>
            <a:ext cx="4487636" cy="3236976"/>
          </a:xfrm>
          <a:prstGeom prst="rect">
            <a:avLst/>
          </a:prstGeom>
          <a:noFill/>
        </p:spPr>
      </p:pic>
      <p:pic>
        <p:nvPicPr>
          <p:cNvPr id="18440" name="Picture 8" descr="Сродна сли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05200"/>
            <a:ext cx="4267200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4114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Рекреативна туристичка кретања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191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Културна туристичка кретања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295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Излетничка туристичка кретања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524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Екскурзиона туристичка кретања</a:t>
            </a:r>
            <a:endParaRPr lang="en-US" sz="24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Туристичка кретања према величини простора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1.   Локална туристичка кретања</a:t>
            </a:r>
          </a:p>
          <a:p>
            <a:r>
              <a:rPr lang="sr-Cyrl-RS" sz="2400" dirty="0" smtClean="0"/>
              <a:t>2.   Регионална туристичка кретања</a:t>
            </a:r>
          </a:p>
          <a:p>
            <a:r>
              <a:rPr lang="sr-Cyrl-RS" sz="2400" dirty="0" smtClean="0"/>
              <a:t>3.   Континентална туристичка кретања</a:t>
            </a:r>
          </a:p>
          <a:p>
            <a:r>
              <a:rPr lang="sr-Cyrl-RS" sz="2400" dirty="0" smtClean="0"/>
              <a:t>4.   Интерконтинентална туристичка кретања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Туристичка кретања према административно-политичким целинама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400" dirty="0" smtClean="0"/>
              <a:t>Национална туристичка кретања</a:t>
            </a:r>
          </a:p>
          <a:p>
            <a:pPr marL="457200" indent="-457200">
              <a:buAutoNum type="arabicPeriod"/>
            </a:pPr>
            <a:r>
              <a:rPr lang="sr-Cyrl-RS" sz="2400" dirty="0" smtClean="0"/>
              <a:t>Међународна туристичка кретања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Туристичка кретања према социјалном саставу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400" dirty="0" smtClean="0"/>
              <a:t>Појединачна туристичка кретања</a:t>
            </a:r>
          </a:p>
          <a:p>
            <a:pPr marL="457200" indent="-457200">
              <a:buAutoNum type="arabicPeriod"/>
            </a:pPr>
            <a:r>
              <a:rPr lang="sr-Cyrl-RS" sz="2400" dirty="0" smtClean="0"/>
              <a:t>Породична туристичка кретања</a:t>
            </a:r>
          </a:p>
          <a:p>
            <a:pPr marL="457200" indent="-457200">
              <a:buAutoNum type="arabicPeriod"/>
            </a:pPr>
            <a:r>
              <a:rPr lang="sr-Cyrl-RS" sz="2400" dirty="0" smtClean="0"/>
              <a:t>Групна туристичка кретања</a:t>
            </a:r>
          </a:p>
          <a:p>
            <a:pPr marL="457200" indent="-457200">
              <a:buAutoNum type="arabicPeriod"/>
            </a:pPr>
            <a:r>
              <a:rPr lang="sr-Cyrl-RS" sz="2400" dirty="0" smtClean="0"/>
              <a:t>Комбинована туристичка кретања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10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Новембар 2019.године</a:t>
            </a: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166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15</cp:revision>
  <dcterms:created xsi:type="dcterms:W3CDTF">2006-08-16T00:00:00Z</dcterms:created>
  <dcterms:modified xsi:type="dcterms:W3CDTF">2020-08-13T11:22:02Z</dcterms:modified>
</cp:coreProperties>
</file>