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РЕПУБЛИКА ИТАЛИЈА</a:t>
            </a:r>
            <a:endParaRPr lang="en-US" sz="1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4196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Површина: 301.340 </a:t>
            </a:r>
            <a:r>
              <a:rPr lang="en-US" sz="2400" dirty="0" smtClean="0"/>
              <a:t>km</a:t>
            </a:r>
            <a:r>
              <a:rPr lang="en-US" sz="2400" baseline="30000" dirty="0" smtClean="0"/>
              <a:t>2</a:t>
            </a:r>
            <a:endParaRPr lang="sr-Cyrl-RS" sz="2400" dirty="0" smtClean="0"/>
          </a:p>
          <a:p>
            <a:r>
              <a:rPr lang="sr-Cyrl-RS" sz="2400" dirty="0" smtClean="0"/>
              <a:t>Број становника: 61.017.000</a:t>
            </a:r>
            <a:r>
              <a:rPr lang="en-US" sz="2400" dirty="0" smtClean="0"/>
              <a:t> </a:t>
            </a:r>
            <a:endParaRPr lang="sr-Cyrl-RS" sz="2400" dirty="0" smtClean="0"/>
          </a:p>
          <a:p>
            <a:r>
              <a:rPr lang="sr-Cyrl-RS" sz="2400" dirty="0" smtClean="0"/>
              <a:t>Густина насељености: 202 </a:t>
            </a:r>
            <a:r>
              <a:rPr lang="en-US" sz="2400" dirty="0" smtClean="0"/>
              <a:t> </a:t>
            </a:r>
            <a:r>
              <a:rPr lang="en-US" sz="2400" dirty="0" err="1" smtClean="0"/>
              <a:t>st</a:t>
            </a:r>
            <a:r>
              <a:rPr lang="en-US" sz="2400" dirty="0" smtClean="0"/>
              <a:t>/ km</a:t>
            </a:r>
            <a:r>
              <a:rPr lang="en-US" sz="2400" baseline="30000" dirty="0" smtClean="0"/>
              <a:t>2</a:t>
            </a:r>
            <a:endParaRPr lang="sr-Cyrl-RS" sz="2400" dirty="0" smtClean="0"/>
          </a:p>
          <a:p>
            <a:r>
              <a:rPr lang="sr-Cyrl-RS" sz="2400" dirty="0" smtClean="0"/>
              <a:t>Главни град: Рим</a:t>
            </a:r>
            <a:endParaRPr lang="en-US" sz="2400" dirty="0"/>
          </a:p>
        </p:txBody>
      </p:sp>
      <p:pic>
        <p:nvPicPr>
          <p:cNvPr id="2050" name="Picture 2" descr="Image result for ita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38887"/>
            <a:ext cx="3810000" cy="2537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positphotos_76115137-stock-illustration-italy-physical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5354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19800" y="0"/>
            <a:ext cx="3124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Италија</a:t>
            </a:r>
            <a:r>
              <a:rPr lang="en-US" sz="2400" dirty="0" smtClean="0"/>
              <a:t> </a:t>
            </a:r>
            <a:r>
              <a:rPr lang="en-US" sz="2400" dirty="0" err="1" smtClean="0"/>
              <a:t>лежи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Апенинском</a:t>
            </a:r>
            <a:r>
              <a:rPr lang="en-US" sz="2400" dirty="0" smtClean="0"/>
              <a:t> </a:t>
            </a:r>
            <a:r>
              <a:rPr lang="en-US" sz="2400" dirty="0" err="1" smtClean="0"/>
              <a:t>полуострву</a:t>
            </a:r>
            <a:r>
              <a:rPr lang="en-US" sz="2400" dirty="0" smtClean="0"/>
              <a:t> и </a:t>
            </a:r>
            <a:r>
              <a:rPr lang="en-US" sz="2400" dirty="0" err="1" smtClean="0"/>
              <a:t>излази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пет</a:t>
            </a:r>
            <a:r>
              <a:rPr lang="en-US" sz="2400" dirty="0" smtClean="0"/>
              <a:t> </a:t>
            </a:r>
            <a:r>
              <a:rPr lang="en-US" sz="2400" dirty="0" err="1" smtClean="0"/>
              <a:t>мора</a:t>
            </a:r>
            <a:r>
              <a:rPr lang="en-US" sz="2400" dirty="0" smtClean="0"/>
              <a:t>.</a:t>
            </a:r>
            <a:endParaRPr lang="sr-Cyrl-RS" sz="2400" dirty="0" smtClean="0"/>
          </a:p>
          <a:p>
            <a:pPr algn="ctr"/>
            <a:endParaRPr lang="sr-Cyrl-RS" sz="1000" dirty="0" smtClean="0"/>
          </a:p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Обухвата</a:t>
            </a:r>
            <a:r>
              <a:rPr lang="en-US" sz="2400" dirty="0" smtClean="0"/>
              <a:t> и </a:t>
            </a:r>
            <a:r>
              <a:rPr lang="en-US" sz="2400" dirty="0" err="1" smtClean="0"/>
              <a:t>острва</a:t>
            </a:r>
            <a:r>
              <a:rPr lang="en-US" sz="2400" dirty="0" smtClean="0"/>
              <a:t> </a:t>
            </a:r>
            <a:r>
              <a:rPr lang="en-US" sz="2400" dirty="0" err="1" smtClean="0"/>
              <a:t>Сицилију</a:t>
            </a:r>
            <a:r>
              <a:rPr lang="en-US" sz="2400" dirty="0" smtClean="0"/>
              <a:t> и </a:t>
            </a:r>
            <a:r>
              <a:rPr lang="en-US" sz="2400" dirty="0" err="1" smtClean="0"/>
              <a:t>Сардинију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2667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Јадранско море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286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Лигуријско море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4267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Тиренско море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Средоземно море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5181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Јонско море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2514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Апенинско полуострво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57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Сардинија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594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Сицилија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28" name="AutoShape 4" descr="Image result for italy"/>
          <p:cNvSpPr>
            <a:spLocks noChangeAspect="1" noChangeArrowheads="1"/>
          </p:cNvSpPr>
          <p:nvPr/>
        </p:nvSpPr>
        <p:spPr bwMode="auto">
          <a:xfrm>
            <a:off x="155575" y="-1608138"/>
            <a:ext cx="33623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608138"/>
            <a:ext cx="44862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Image result for milano"/>
          <p:cNvSpPr>
            <a:spLocks noChangeAspect="1" noChangeArrowheads="1"/>
          </p:cNvSpPr>
          <p:nvPr/>
        </p:nvSpPr>
        <p:spPr bwMode="auto">
          <a:xfrm>
            <a:off x="155575" y="-1608138"/>
            <a:ext cx="50482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590800"/>
            <a:ext cx="2743200" cy="412063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239000" y="2590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Милано,         Ла Скала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76115137-stock-illustration-italy-physical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0"/>
            <a:ext cx="5791200" cy="685800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33528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рељефу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издвајају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Алпи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северу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Падска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низија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Ломбардија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око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реке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Апенини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југу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Италија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позната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вулканима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Етна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Везув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Вулкано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Стромболи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Клима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средоземна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умерено-континентална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планинска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Веће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реке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Тибар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Арно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ледничка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језера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Комо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Мађоре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Гарда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Вегетацију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макије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плантаже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винове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лозе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воћа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планинама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шуме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8382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bg2">
                    <a:lumMod val="10000"/>
                  </a:schemeClr>
                </a:solidFill>
              </a:rPr>
              <a:t>АЛПИ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971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bg2">
                    <a:lumMod val="10000"/>
                  </a:schemeClr>
                </a:solidFill>
              </a:rPr>
              <a:t>АПЕНИНИ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6019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2">
                    <a:lumMod val="10000"/>
                  </a:schemeClr>
                </a:solidFill>
              </a:rPr>
              <a:t>Етна 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3962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2">
                    <a:lumMod val="10000"/>
                  </a:schemeClr>
                </a:solidFill>
              </a:rPr>
              <a:t>Везув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5029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Стромболи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53340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Вулкано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1371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По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3276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Тибар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2209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Арно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11430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3">
                    <a:lumMod val="50000"/>
                  </a:schemeClr>
                </a:solidFill>
              </a:rPr>
              <a:t>Ломбардија 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914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2">
                    <a:lumMod val="50000"/>
                  </a:schemeClr>
                </a:solidFill>
              </a:rPr>
              <a:t>Гарда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Италијани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Романи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католици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Већи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градови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Милано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Торино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Напуљ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Ђенова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Север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индустријски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потпуно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развијен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аутомобилска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текстилна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хемијска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електронска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прехрамбена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индустрија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а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југ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неразвијен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сточарство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Туризам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једна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најважнијих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делатности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AutoShape 3" descr="Image result for italy"/>
          <p:cNvSpPr>
            <a:spLocks noChangeAspect="1" noChangeArrowheads="1"/>
          </p:cNvSpPr>
          <p:nvPr/>
        </p:nvSpPr>
        <p:spPr bwMode="auto">
          <a:xfrm>
            <a:off x="155575" y="-1608138"/>
            <a:ext cx="50482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873fa20782f3da016f6a23a06495b4ad-italy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9144000" cy="561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812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Тоскана, околина Фиренце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ita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6930" y="0"/>
            <a:ext cx="6607069" cy="304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43600" y="2667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Велики канал, Венеција </a:t>
            </a:r>
            <a:endParaRPr lang="en-US" b="1" dirty="0"/>
          </a:p>
        </p:txBody>
      </p:sp>
      <p:pic>
        <p:nvPicPr>
          <p:cNvPr id="18436" name="Picture 4" descr="Image result for ita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1" y="3048000"/>
            <a:ext cx="66294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48400" y="3124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Криви торањ, Пиза</a:t>
            </a:r>
            <a:endParaRPr lang="en-US" b="1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257467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76400" y="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Јулијин балкон, Верона</a:t>
            </a:r>
            <a:endParaRPr lang="en-US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514600"/>
            <a:ext cx="2571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48200"/>
            <a:ext cx="2514600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64770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Реа, Ромул и Рем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514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Карневал Венеција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608138"/>
            <a:ext cx="74866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38b303ed-28a3-4f26-9f13-17d5f663ec3b.hw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3206750"/>
            <a:ext cx="8128000" cy="3651250"/>
          </a:xfrm>
          <a:prstGeom prst="rect">
            <a:avLst/>
          </a:prstGeom>
        </p:spPr>
      </p:pic>
      <p:pic>
        <p:nvPicPr>
          <p:cNvPr id="19462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3146218" cy="4191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0400" y="34290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Напуљ са Везувом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Етна </a:t>
            </a:r>
            <a:endParaRPr lang="en-US" b="1" dirty="0"/>
          </a:p>
        </p:txBody>
      </p:sp>
      <p:pic>
        <p:nvPicPr>
          <p:cNvPr id="19464" name="Picture 8" descr="Image result for almaty coast ita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0"/>
            <a:ext cx="4648200" cy="2819400"/>
          </a:xfrm>
          <a:prstGeom prst="rect">
            <a:avLst/>
          </a:prstGeom>
          <a:noFill/>
        </p:spPr>
      </p:pic>
      <p:pic>
        <p:nvPicPr>
          <p:cNvPr id="10" name="Picture 4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0"/>
            <a:ext cx="6019800" cy="336232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724400" y="304800"/>
            <a:ext cx="155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/>
              <a:t>Острво Капри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Алмати обала Манарола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608138"/>
            <a:ext cx="50673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1" y="3354173"/>
            <a:ext cx="4953000" cy="35038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91000" y="3352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Фонтана Ди Треви</a:t>
            </a:r>
            <a:endParaRPr lang="en-US" b="1" dirty="0"/>
          </a:p>
        </p:txBody>
      </p:sp>
      <p:sp>
        <p:nvSpPr>
          <p:cNvPr id="17414" name="AutoShape 6" descr="Image result for italy"/>
          <p:cNvSpPr>
            <a:spLocks noChangeAspect="1" noChangeArrowheads="1"/>
          </p:cNvSpPr>
          <p:nvPr/>
        </p:nvSpPr>
        <p:spPr bwMode="auto">
          <a:xfrm>
            <a:off x="155575" y="-1608138"/>
            <a:ext cx="74866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425" y="0"/>
            <a:ext cx="4981575" cy="33623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0" y="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Колосеум, Флавијев театар</a:t>
            </a:r>
            <a:endParaRPr lang="en-US" b="1" dirty="0"/>
          </a:p>
        </p:txBody>
      </p:sp>
      <p:pic>
        <p:nvPicPr>
          <p:cNvPr id="17418" name="Picture 10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8600"/>
            <a:ext cx="4233092" cy="2819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14400" y="40386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Шпанске степенице</a:t>
            </a:r>
            <a:endParaRPr lang="en-US" b="1" dirty="0"/>
          </a:p>
        </p:txBody>
      </p:sp>
      <p:sp>
        <p:nvSpPr>
          <p:cNvPr id="17420" name="AutoShape 12" descr="Image result for vatican"/>
          <p:cNvSpPr>
            <a:spLocks noChangeAspect="1" noChangeArrowheads="1"/>
          </p:cNvSpPr>
          <p:nvPr/>
        </p:nvSpPr>
        <p:spPr bwMode="auto">
          <a:xfrm>
            <a:off x="155575" y="-1608138"/>
            <a:ext cx="33623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31-vatican-city.w700.h7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191000" cy="403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28956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Ватикан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leonardo da vin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590800" cy="3362326"/>
          </a:xfrm>
          <a:prstGeom prst="rect">
            <a:avLst/>
          </a:prstGeom>
          <a:noFill/>
        </p:spPr>
      </p:pic>
      <p:pic>
        <p:nvPicPr>
          <p:cNvPr id="3" name="Picture 6" descr="Image result for leonardo da vin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375278"/>
            <a:ext cx="2514600" cy="3482722"/>
          </a:xfrm>
          <a:prstGeom prst="rect">
            <a:avLst/>
          </a:prstGeom>
          <a:noFill/>
        </p:spPr>
      </p:pic>
      <p:sp>
        <p:nvSpPr>
          <p:cNvPr id="20484" name="AutoShape 4" descr="Image result for leonardo da vinci"/>
          <p:cNvSpPr>
            <a:spLocks noChangeAspect="1" noChangeArrowheads="1"/>
          </p:cNvSpPr>
          <p:nvPr/>
        </p:nvSpPr>
        <p:spPr bwMode="auto">
          <a:xfrm>
            <a:off x="155575" y="-1608138"/>
            <a:ext cx="24479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6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0"/>
            <a:ext cx="2371725" cy="3362326"/>
          </a:xfrm>
          <a:prstGeom prst="rect">
            <a:avLst/>
          </a:prstGeom>
          <a:noFill/>
        </p:spPr>
      </p:pic>
      <p:pic>
        <p:nvPicPr>
          <p:cNvPr id="20488" name="Picture 8" descr="Image result for leonardo da vinc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4419600" cy="33623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10200" y="3276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Леонардо да Винчи</a:t>
            </a:r>
            <a:endParaRPr lang="en-US" b="1" dirty="0"/>
          </a:p>
        </p:txBody>
      </p:sp>
      <p:pic>
        <p:nvPicPr>
          <p:cNvPr id="20492" name="Picture 12" descr="Image result for leonardo da vinci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886200"/>
            <a:ext cx="1828800" cy="3362326"/>
          </a:xfrm>
          <a:prstGeom prst="rect">
            <a:avLst/>
          </a:prstGeom>
          <a:noFill/>
        </p:spPr>
      </p:pic>
      <p:pic>
        <p:nvPicPr>
          <p:cNvPr id="10" name="Picture 10" descr="Image result for leonardo da vinci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52800"/>
            <a:ext cx="55626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</a:t>
            </a:r>
          </a:p>
          <a:p>
            <a:pPr algn="ctr"/>
            <a:endParaRPr lang="sr-Cyrl-R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Фебруар 2019.године</a:t>
            </a:r>
          </a:p>
          <a:p>
            <a:pPr algn="ctr"/>
            <a:r>
              <a:rPr lang="sr-Cyrl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</a:t>
            </a:r>
          </a:p>
          <a:p>
            <a:pPr algn="ctr"/>
            <a:r>
              <a:rPr lang="sr-Cyrl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247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skola1</cp:lastModifiedBy>
  <cp:revision>17</cp:revision>
  <dcterms:created xsi:type="dcterms:W3CDTF">2006-08-16T00:00:00Z</dcterms:created>
  <dcterms:modified xsi:type="dcterms:W3CDTF">2019-02-25T04:38:10Z</dcterms:modified>
</cp:coreProperties>
</file>