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5" r:id="rId6"/>
    <p:sldId id="266" r:id="rId7"/>
    <p:sldId id="259" r:id="rId8"/>
    <p:sldId id="261" r:id="rId9"/>
    <p:sldId id="260" r:id="rId10"/>
    <p:sldId id="26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КРАЉЕВИНА ШПАНИЈА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www.enchantedlearning.com/europe/spain/flag/Flag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962400"/>
            <a:ext cx="3019425" cy="2009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480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b="1" dirty="0" smtClean="0"/>
              <a:t>Површина: 505.370 км</a:t>
            </a:r>
            <a:r>
              <a:rPr lang="sr-Cyrl-RS" sz="2000" b="1" baseline="30000" dirty="0" smtClean="0"/>
              <a:t>2</a:t>
            </a:r>
          </a:p>
          <a:p>
            <a:pPr algn="just"/>
            <a:endParaRPr lang="sr-Cyrl-RS" sz="800" b="1" dirty="0" smtClean="0"/>
          </a:p>
          <a:p>
            <a:pPr algn="just"/>
            <a:r>
              <a:rPr lang="sr-Cyrl-RS" sz="2000" b="1" dirty="0" smtClean="0"/>
              <a:t>Број становника: 46,8 милиона</a:t>
            </a:r>
          </a:p>
          <a:p>
            <a:pPr algn="just"/>
            <a:endParaRPr lang="sr-Cyrl-RS" sz="800" b="1" dirty="0" smtClean="0"/>
          </a:p>
          <a:p>
            <a:pPr algn="just"/>
            <a:r>
              <a:rPr lang="sr-Cyrl-RS" sz="2000" b="1" dirty="0" smtClean="0"/>
              <a:t>Густина насељености: 92,5 ст/км</a:t>
            </a:r>
            <a:r>
              <a:rPr lang="sr-Cyrl-RS" sz="2000" b="1" baseline="30000" dirty="0" smtClean="0"/>
              <a:t>2</a:t>
            </a:r>
          </a:p>
          <a:p>
            <a:pPr algn="just"/>
            <a:endParaRPr lang="sr-Cyrl-RS" sz="800" b="1" dirty="0" smtClean="0"/>
          </a:p>
          <a:p>
            <a:pPr algn="just"/>
            <a:r>
              <a:rPr lang="sr-Cyrl-RS" sz="2000" b="1" dirty="0" smtClean="0"/>
              <a:t>Главни град: Мадрид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LP-CBQD-CpE/U7qC_NaiZWI/AAAAAAAADfc/savl3ZWrQ1I/s1600/running-bu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"/>
            <a:ext cx="4991100" cy="3117408"/>
          </a:xfrm>
          <a:prstGeom prst="rect">
            <a:avLst/>
          </a:prstGeom>
          <a:noFill/>
        </p:spPr>
      </p:pic>
      <p:pic>
        <p:nvPicPr>
          <p:cNvPr id="5126" name="Picture 6" descr="http://mividaen.sampere.com/wp-content/uploads/2014/08/La-Toma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5029200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64886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Ла томатина, Буњол, Валенсија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Трка са биковима, Памплона</a:t>
            </a:r>
            <a:endParaRPr lang="en-US" dirty="0"/>
          </a:p>
        </p:txBody>
      </p:sp>
      <p:pic>
        <p:nvPicPr>
          <p:cNvPr id="5128" name="Picture 8" descr="https://www.eyeonspain.com/userfiles/alm-taberna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3733800" cy="2571751"/>
          </a:xfrm>
          <a:prstGeom prst="rect">
            <a:avLst/>
          </a:prstGeom>
          <a:noFill/>
        </p:spPr>
      </p:pic>
      <p:pic>
        <p:nvPicPr>
          <p:cNvPr id="5130" name="Picture 10" descr="http://www.quirkytravel.com/wp-content/uploads/2012/09/tabernas-dese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0"/>
            <a:ext cx="3733800" cy="26399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2895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Пустиња Табернас, позната по шпагети вестернима (“За шаку долара”, “Добар, лош, зао”)</a:t>
            </a:r>
            <a:endParaRPr lang="en-US" dirty="0"/>
          </a:p>
        </p:txBody>
      </p:sp>
      <p:pic>
        <p:nvPicPr>
          <p:cNvPr id="14" name="Picture 4" descr="https://www.eyeonspain.com/userfiles/sub_pobladoDelOes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68784"/>
            <a:ext cx="3733800" cy="149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В А Л А </a:t>
            </a:r>
          </a:p>
          <a:p>
            <a:pPr algn="ctr"/>
            <a:r>
              <a:rPr lang="sr-Cyrl-R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А</a:t>
            </a:r>
          </a:p>
          <a:p>
            <a:pPr algn="ctr"/>
            <a:r>
              <a:rPr lang="sr-Cyrl-R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А Ж Њ И</a:t>
            </a: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  <a:p>
            <a:pPr algn="ctr"/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фебруар</a:t>
            </a:r>
          </a:p>
          <a:p>
            <a:pPr algn="ctr"/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2017. године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Краљевина Шпанија обухвата </a:t>
            </a:r>
            <a:r>
              <a:rPr lang="sr-Cyrl-RS" sz="2000" dirty="0" smtClean="0"/>
              <a:t>Пиринејско полуострво, Балеарска острва </a:t>
            </a:r>
            <a:r>
              <a:rPr lang="sr-Cyrl-RS" sz="2000" dirty="0" smtClean="0"/>
              <a:t>и Канарска острва </a:t>
            </a:r>
            <a:r>
              <a:rPr lang="sr-Cyrl-RS" sz="2000" dirty="0" smtClean="0"/>
              <a:t>.</a:t>
            </a:r>
            <a:endParaRPr lang="en-US" sz="2000" dirty="0"/>
          </a:p>
        </p:txBody>
      </p:sp>
      <p:pic>
        <p:nvPicPr>
          <p:cNvPr id="3" name="Picture 10" descr="http://ichef-1.bbci.co.uk/news/624/media/images/82864000/jpg/_82864181_82864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600" y="228600"/>
            <a:ext cx="4063999" cy="2514600"/>
          </a:xfrm>
          <a:prstGeom prst="rect">
            <a:avLst/>
          </a:prstGeom>
          <a:noFill/>
        </p:spPr>
      </p:pic>
      <p:pic>
        <p:nvPicPr>
          <p:cNvPr id="4" name="Picture 2" descr="https://www.welt-atlas.de/datenbank/karten/en/karte-1-305-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572000" cy="3657600"/>
          </a:xfrm>
          <a:prstGeom prst="rect">
            <a:avLst/>
          </a:prstGeom>
          <a:noFill/>
        </p:spPr>
      </p:pic>
      <p:pic>
        <p:nvPicPr>
          <p:cNvPr id="5" name="Picture 6" descr="http://www.lichens.uni-hamburg.de/lichens/africa/spain_canary-island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4114800" cy="2895600"/>
          </a:xfrm>
          <a:prstGeom prst="rect">
            <a:avLst/>
          </a:prstGeom>
          <a:noFill/>
        </p:spPr>
      </p:pic>
      <p:pic>
        <p:nvPicPr>
          <p:cNvPr id="21506" name="Picture 2" descr="http://geology.com/world/map/map-of-spai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828800"/>
            <a:ext cx="41148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8/89/Relief_Map_of_Sp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Рељеф Шпаније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1295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Пиринејске планине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648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Бетијски Кордиљери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971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accent1">
                    <a:lumMod val="75000"/>
                  </a:schemeClr>
                </a:solidFill>
              </a:rPr>
              <a:t>Висораван Мезета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990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Кантабријске планине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133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Иберијске планине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962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C00000"/>
                </a:solidFill>
              </a:rPr>
              <a:t>Сијена Морена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572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accent3">
                    <a:lumMod val="50000"/>
                  </a:schemeClr>
                </a:solidFill>
              </a:rPr>
              <a:t>Андалузија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752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accent3">
                    <a:lumMod val="50000"/>
                  </a:schemeClr>
                </a:solidFill>
              </a:rPr>
              <a:t>Арагонија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3048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У Шпанији владају средоземна, океанска, континентална и планинска клима</a:t>
            </a:r>
            <a:endParaRPr lang="en-US" sz="2000" dirty="0"/>
          </a:p>
        </p:txBody>
      </p:sp>
      <p:pic>
        <p:nvPicPr>
          <p:cNvPr id="10" name="Picture 4" descr="http://www.corsispagnolo.com/public/images/las-palmas-canar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599"/>
            <a:ext cx="9144000" cy="3200401"/>
          </a:xfrm>
          <a:prstGeom prst="rect">
            <a:avLst/>
          </a:prstGeom>
          <a:noFill/>
        </p:spPr>
      </p:pic>
      <p:pic>
        <p:nvPicPr>
          <p:cNvPr id="11" name="Picture 8" descr="http://images.onesite.com/community.beliefnet.com/user/daldianus/4714bb8935d3d570_cimg0791_0.jpg?v=140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73" y="914400"/>
            <a:ext cx="5627077" cy="2514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3352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Мезета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914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Веће реке су Ебро, Дуро, Тахо и Гвадалкивир.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167640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Вегетацију Средоземља чини макија, на планинама су шуме а Мезета је обрађена уз интензивно наводњавање (хуерте).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lipartbest.com/cliparts/yco/Ka6/ycoKa67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6038453" cy="5181600"/>
          </a:xfrm>
          <a:prstGeom prst="rect">
            <a:avLst/>
          </a:prstGeom>
          <a:noFill/>
        </p:spPr>
      </p:pic>
      <p:sp>
        <p:nvSpPr>
          <p:cNvPr id="4" name="Flowchart: Connector 3"/>
          <p:cNvSpPr/>
          <p:nvPr/>
        </p:nvSpPr>
        <p:spPr>
          <a:xfrm>
            <a:off x="5562600" y="2133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7772400" y="16764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781800" y="2667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181600" y="4114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572000" y="3733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477000" y="1447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Мадрид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Барселона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Сарагоса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Валенсија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3505200" y="685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638800" y="685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Ла Коруња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38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Билбао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Севиља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3810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Малага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524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Шпанци су Романи, католици, настали мешањем иберских племена са осталим старим народима. </a:t>
            </a:r>
            <a:endParaRPr lang="en-US" sz="2000" dirty="0"/>
          </a:p>
        </p:txBody>
      </p:sp>
      <p:pic>
        <p:nvPicPr>
          <p:cNvPr id="21" name="Picture 4" descr="https://s-media-cache-ak0.pinimg.com/736x/05/1c/c9/051cc9e67f2912955690bea5fa2291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2743200" cy="48577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48000" y="5486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Већи градови Шпаније су Мадрид, Барселона, Валенсија, Севиља, Малага...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62484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Шпанија је по уређењу парламентарна монархија.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57200"/>
            <a:ext cx="434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Шпанија је богата угљем, гвозденом рудом и живом, са развијеном металургијом, машинском, хемијском и електронском индустријом и бродоградњом.</a:t>
            </a:r>
            <a:endParaRPr lang="en-US" sz="2000" dirty="0"/>
          </a:p>
        </p:txBody>
      </p:sp>
      <p:pic>
        <p:nvPicPr>
          <p:cNvPr id="4" name="Picture 8" descr="http://media.gettyimages.com/videos/irrigation-canal-video-id157207837?s=640x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963368" cy="2743200"/>
          </a:xfrm>
          <a:prstGeom prst="rect">
            <a:avLst/>
          </a:prstGeom>
          <a:noFill/>
        </p:spPr>
      </p:pic>
      <p:pic>
        <p:nvPicPr>
          <p:cNvPr id="6" name="Picture 4" descr="http://ucce.ucdavis.edu/files/repository/calag/img6803p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90088"/>
            <a:ext cx="3962400" cy="37155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191000" y="2514600"/>
            <a:ext cx="4468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/>
              <a:t>Хуерте – наводњаване обрадиве површине</a:t>
            </a:r>
            <a:endParaRPr lang="en-US" dirty="0"/>
          </a:p>
        </p:txBody>
      </p:sp>
      <p:pic>
        <p:nvPicPr>
          <p:cNvPr id="8" name="Picture 6" descr="http://previews.123rf.com/images/pedrosala/pedrosala1305/pedrosala130500169/19868895-view-of-a-huge-irrigation-canal-built-in-concrete-Tardienta-Huesca-Aragon-Spain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603" y="2971801"/>
            <a:ext cx="4838997" cy="3733800"/>
          </a:xfrm>
          <a:prstGeom prst="rect">
            <a:avLst/>
          </a:prstGeom>
          <a:noFill/>
        </p:spPr>
      </p:pic>
      <p:pic>
        <p:nvPicPr>
          <p:cNvPr id="9" name="Picture 2" descr="http://murciatoday.com/images/articles/25565_channel-4-and-daily-mail-accuse-murcia-business-of-using-modern-day-slaves_2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352800"/>
            <a:ext cx="480746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www.eurocheapo.com/blog/wp-content/uploads/2016/03/Prado-Museu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399"/>
            <a:ext cx="4438650" cy="24659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0" y="26670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Музеј Прадо у Мадриду</a:t>
            </a:r>
            <a:endParaRPr lang="en-US" dirty="0"/>
          </a:p>
        </p:txBody>
      </p:sp>
      <p:pic>
        <p:nvPicPr>
          <p:cNvPr id="12" name="Picture 4" descr="http://incrediblejourneysspain.com/wp-content/uploads/2015/07/SpainCapital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1514" y="3200400"/>
            <a:ext cx="5228185" cy="3552826"/>
          </a:xfrm>
          <a:prstGeom prst="rect">
            <a:avLst/>
          </a:prstGeom>
          <a:noFill/>
        </p:spPr>
      </p:pic>
      <p:pic>
        <p:nvPicPr>
          <p:cNvPr id="4110" name="Picture 14" descr="https://img.clipartfox.com/3e759fc58b71ba12b63c4bc37c4210d5_the-passion-of-flamenco-flamenco-dance_480-42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3581400"/>
            <a:ext cx="3612819" cy="31762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" y="3200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Плесачи фламенка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52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По броју туриста од преко 68 милиона (68,2 милиона - 2015.), Шпанија је трећа  у свету, иза Француске и САД-а. </a:t>
            </a:r>
            <a:endParaRPr lang="en-US" sz="2000" dirty="0"/>
          </a:p>
        </p:txBody>
      </p:sp>
      <p:pic>
        <p:nvPicPr>
          <p:cNvPr id="17" name="Picture 6" descr="https://cdn3.goabroad.com/images/program_content/cover/sa-spain-holland-14719447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19200"/>
            <a:ext cx="3581400" cy="1905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194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Корида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2819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Мадрид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airpano.ru/files/barcelona_0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85456"/>
            <a:ext cx="8839200" cy="3801094"/>
          </a:xfrm>
          <a:prstGeom prst="rect">
            <a:avLst/>
          </a:prstGeom>
          <a:noFill/>
        </p:spPr>
      </p:pic>
      <p:pic>
        <p:nvPicPr>
          <p:cNvPr id="18436" name="Picture 4" descr="http://www.globotreks.com/wp-content/uploads/2011/02/La-Pedrera-600x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399"/>
            <a:ext cx="3783226" cy="26440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Барселона</a:t>
            </a:r>
            <a:endParaRPr lang="en-US" dirty="0"/>
          </a:p>
        </p:txBody>
      </p:sp>
      <p:pic>
        <p:nvPicPr>
          <p:cNvPr id="2050" name="Picture 2" descr="http://www.puretravel.com/blog/wp-content/uploads/2015/03/Park-Guell-in-Barcelona-Spain-art-nouveau-6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4953000" cy="2395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51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Саграта Фамилија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ucityguides.com/images/top10/sev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95600"/>
            <a:ext cx="6019799" cy="3825835"/>
          </a:xfrm>
          <a:prstGeom prst="rect">
            <a:avLst/>
          </a:prstGeom>
          <a:noFill/>
        </p:spPr>
      </p:pic>
      <p:pic>
        <p:nvPicPr>
          <p:cNvPr id="3074" name="Picture 2" descr="http://www.spain.info/export/sites/spaininfo/comun/carrusel-recursos/castilla-mancha/toledo-63350843-istock.jpg_369272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6858"/>
            <a:ext cx="6000750" cy="25963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2971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Севиља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15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Толедо</a:t>
            </a:r>
            <a:endParaRPr lang="en-US" dirty="0"/>
          </a:p>
        </p:txBody>
      </p:sp>
      <p:pic>
        <p:nvPicPr>
          <p:cNvPr id="3076" name="Picture 4" descr="https://s-media-cache-ak0.pinimg.com/736x/df/49/57/df4957822b79fe10063d69231589c7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914400"/>
            <a:ext cx="2743200" cy="58197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53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Малага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249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skola1</cp:lastModifiedBy>
  <cp:revision>55</cp:revision>
  <dcterms:created xsi:type="dcterms:W3CDTF">2006-08-16T00:00:00Z</dcterms:created>
  <dcterms:modified xsi:type="dcterms:W3CDTF">2019-02-28T08:52:00Z</dcterms:modified>
</cp:coreProperties>
</file>