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1" r:id="rId4"/>
    <p:sldId id="266" r:id="rId5"/>
    <p:sldId id="264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80000"/>
                <a:satMod val="400000"/>
                <a:alpha val="2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ДРЖАВА </a:t>
            </a:r>
            <a:endParaRPr lang="en-US" sz="1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algn="ctr"/>
            <a:r>
              <a:rPr lang="sr-Cyrl-C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И </a:t>
            </a:r>
            <a:r>
              <a:rPr lang="sr-Cyrl-C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ВЛАСТ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mondo.rs/Picture/355469/jpeg/Petar-Stojanovic-vlada-srb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5810250" cy="3267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Носилац извршне власти је Влада Републике Србије коју чини 18 министарстава, два подпредседника и председник Владе или Премијер.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Бира их Скупштина на период од 4 године.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50010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stavni.sud.rs/Storage/Global/Images/sudije-nasl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5943600" cy="27273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752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Судску власт чини Уставни суд који броји 15 судија које бирају Народна скупштина, председник Републике Србије и Врховни Касациони суд Србије на период од 9 година.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Судије Уставног суда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 smtClean="0"/>
              <a:t>Решавање спорова у друштву спроводи </a:t>
            </a:r>
            <a:r>
              <a:rPr lang="sr-Cyrl-RS" sz="2800" b="1" dirty="0" smtClean="0"/>
              <a:t>судска власт </a:t>
            </a:r>
            <a:r>
              <a:rPr lang="sr-Cyrl-RS" sz="2800" dirty="0" smtClean="0"/>
              <a:t>или судови.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Осим Уставног суда, судови републичког ранга су и Врховни касациони суд, Привредни апелациони суд, Прекршајни апелациони суд и Управни суд.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Овом поделом надлежности успоставља се равнотежа између три гране власти.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Посебан део извршне власти представља </a:t>
            </a:r>
            <a:r>
              <a:rPr lang="sr-Cyrl-RS" sz="2800" b="1" dirty="0" smtClean="0"/>
              <a:t>председник републике</a:t>
            </a:r>
            <a:r>
              <a:rPr lang="sr-Cyrl-RS" sz="2800" dirty="0" smtClean="0"/>
              <a:t>. Бира се на непосредним изборима на период од 5 година.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danieltoljaga.files.wordpress.com/2010/03/dom-narodne-skupstine-republike-srbij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55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943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000" b="1" dirty="0" smtClean="0">
                <a:solidFill>
                  <a:srgbClr val="FFFF00"/>
                </a:solidFill>
              </a:rPr>
              <a:t>ХВАЛА НА ПАЖЊИ</a:t>
            </a:r>
          </a:p>
          <a:p>
            <a:endParaRPr lang="sr-Cyrl-CS" sz="4000" b="1" dirty="0" smtClean="0">
              <a:solidFill>
                <a:srgbClr val="FFFF00"/>
              </a:solidFill>
            </a:endParaRPr>
          </a:p>
          <a:p>
            <a:endParaRPr lang="sr-Cyrl-CS" sz="4000" b="1" dirty="0" smtClean="0">
              <a:solidFill>
                <a:srgbClr val="FFFF00"/>
              </a:solidFill>
            </a:endParaRPr>
          </a:p>
          <a:p>
            <a:r>
              <a:rPr lang="sr-Cyrl-CS" sz="4000" b="1" dirty="0" smtClean="0">
                <a:solidFill>
                  <a:srgbClr val="FFFF00"/>
                </a:solidFill>
              </a:rPr>
              <a:t>             аутор</a:t>
            </a:r>
          </a:p>
          <a:p>
            <a:endParaRPr lang="sr-Cyrl-CS" sz="4000" b="1" dirty="0" smtClean="0">
              <a:solidFill>
                <a:srgbClr val="FFFF00"/>
              </a:solidFill>
            </a:endParaRPr>
          </a:p>
          <a:p>
            <a:r>
              <a:rPr lang="sr-Cyrl-CS" sz="4000" b="1" dirty="0" smtClean="0">
                <a:solidFill>
                  <a:srgbClr val="FFFF00"/>
                </a:solidFill>
              </a:rPr>
              <a:t>     Гордана Васић</a:t>
            </a:r>
          </a:p>
          <a:p>
            <a:endParaRPr lang="sr-Cyrl-CS" sz="4000" b="1" dirty="0" smtClean="0">
              <a:solidFill>
                <a:srgbClr val="FFFF00"/>
              </a:solidFill>
            </a:endParaRPr>
          </a:p>
          <a:p>
            <a:r>
              <a:rPr lang="sr-Cyrl-CS" sz="4000" b="1" dirty="0" smtClean="0">
                <a:solidFill>
                  <a:srgbClr val="FFFF00"/>
                </a:solidFill>
              </a:rPr>
              <a:t>              Уљма</a:t>
            </a:r>
          </a:p>
          <a:p>
            <a:endParaRPr lang="sr-Cyrl-CS" sz="4000" b="1" dirty="0" smtClean="0">
              <a:solidFill>
                <a:srgbClr val="FFFF00"/>
              </a:solidFill>
            </a:endParaRPr>
          </a:p>
          <a:p>
            <a:r>
              <a:rPr lang="sr-Cyrl-CS" sz="4000" b="1" dirty="0" smtClean="0">
                <a:solidFill>
                  <a:srgbClr val="FFFF00"/>
                </a:solidFill>
              </a:rPr>
              <a:t>               </a:t>
            </a:r>
            <a:r>
              <a:rPr lang="sr-Cyrl-CS" sz="4000" b="1" dirty="0" smtClean="0">
                <a:solidFill>
                  <a:srgbClr val="FFFF00"/>
                </a:solidFill>
              </a:rPr>
              <a:t>20</a:t>
            </a:r>
            <a:r>
              <a:rPr lang="en-US" sz="4000" b="1" dirty="0" smtClean="0">
                <a:solidFill>
                  <a:srgbClr val="FFFF00"/>
                </a:solidFill>
              </a:rPr>
              <a:t>20</a:t>
            </a:r>
            <a:r>
              <a:rPr lang="sr-Cyrl-CS" sz="4000" b="1" dirty="0" smtClean="0">
                <a:solidFill>
                  <a:srgbClr val="FFFF00"/>
                </a:solidFill>
              </a:rPr>
              <a:t>.</a:t>
            </a:r>
            <a:endParaRPr lang="sr-Cyrl-CS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radiokrka.com/portals/170346_182077_nere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4343400" cy="3000376"/>
          </a:xfrm>
          <a:prstGeom prst="rect">
            <a:avLst/>
          </a:prstGeom>
          <a:noFill/>
        </p:spPr>
      </p:pic>
      <p:pic>
        <p:nvPicPr>
          <p:cNvPr id="114692" name="Picture 4" descr="http://www.tvbest.rs/files/article/svet/2/haos_Argen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"/>
            <a:ext cx="4495800" cy="2819401"/>
          </a:xfrm>
          <a:prstGeom prst="rect">
            <a:avLst/>
          </a:prstGeom>
          <a:noFill/>
        </p:spPr>
      </p:pic>
      <p:pic>
        <p:nvPicPr>
          <p:cNvPr id="114694" name="Picture 6" descr="http://www.vreme.com/g/images/304696_MDF30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2209800" cy="2876550"/>
          </a:xfrm>
          <a:prstGeom prst="rect">
            <a:avLst/>
          </a:prstGeom>
          <a:noFill/>
        </p:spPr>
      </p:pic>
      <p:pic>
        <p:nvPicPr>
          <p:cNvPr id="114696" name="Picture 8" descr="http://static.politika.co.rs/uploads/rubrike/187304/i/1/London-pljac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7600"/>
            <a:ext cx="4381500" cy="3019425"/>
          </a:xfrm>
          <a:prstGeom prst="rect">
            <a:avLst/>
          </a:prstGeom>
          <a:noFill/>
        </p:spPr>
      </p:pic>
      <p:pic>
        <p:nvPicPr>
          <p:cNvPr id="114698" name="Picture 10" descr="http://www.jutarnji.hr/EPHResources/Images/2009/03/27/2008_CROPIX_izbor-Mehkek--as-Smart-Object-1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057400"/>
            <a:ext cx="1931893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381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Када не би било државе и власти......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600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 ЗАКОН  ЈАЧЕГ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3200" b="1" dirty="0" smtClean="0"/>
              <a:t>Држава је друштвена организација са владавином на једном простору који се сматра њеном државном територијом и коју настањује одређено становништво.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657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Елементи државе су: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410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становништво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територија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410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власт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4343400"/>
            <a:ext cx="2438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039394" y="48760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86000" y="43434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Симболи суверене државе су</a:t>
            </a:r>
            <a:endParaRPr lang="en-US" sz="3200" dirty="0"/>
          </a:p>
        </p:txBody>
      </p:sp>
      <p:pic>
        <p:nvPicPr>
          <p:cNvPr id="120834" name="Picture 2" descr="http://istorijazasve.files.wordpress.com/2012/03/prva-verz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0"/>
            <a:ext cx="2286000" cy="3429001"/>
          </a:xfrm>
          <a:prstGeom prst="rect">
            <a:avLst/>
          </a:prstGeom>
          <a:noFill/>
        </p:spPr>
      </p:pic>
      <p:pic>
        <p:nvPicPr>
          <p:cNvPr id="120836" name="Picture 4" descr="http://a2.ec-images.myspacecdn.com/images01/14/e6ce602aea29c666495ba9c979845033/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2619375" cy="3000376"/>
          </a:xfrm>
          <a:prstGeom prst="rect">
            <a:avLst/>
          </a:prstGeom>
          <a:noFill/>
        </p:spPr>
      </p:pic>
      <p:pic>
        <p:nvPicPr>
          <p:cNvPr id="120838" name="Picture 6" descr="http://upload.wikimedia.org/wikipedia/commons/thumb/1/11/Civil_Flag_of_Serbia.svg/200px-Civil_Flag_of_Serb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686" y="3657600"/>
            <a:ext cx="309383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Грб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133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Застава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133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Химна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38862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3200" dirty="0" smtClean="0"/>
              <a:t>Територија државе је целовит простор који на Земљи заузима једна држава. </a:t>
            </a:r>
            <a:endParaRPr lang="en-US" sz="3200" dirty="0"/>
          </a:p>
        </p:txBody>
      </p:sp>
      <p:pic>
        <p:nvPicPr>
          <p:cNvPr id="119810" name="Picture 2" descr="http://data.un.org/_Images/Maps/Serb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14400"/>
            <a:ext cx="2857500" cy="2857500"/>
          </a:xfrm>
          <a:prstGeom prst="rect">
            <a:avLst/>
          </a:prstGeom>
          <a:noFill/>
        </p:spPr>
      </p:pic>
      <p:pic>
        <p:nvPicPr>
          <p:cNvPr id="119812" name="Picture 4" descr="http://www2.luventicus.org/maps/europe/serb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4708042" cy="2962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3200" dirty="0" smtClean="0"/>
              <a:t>Државном територијом се, осим копна сматра и ваздушни и водени простор омеђен границама.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3200" dirty="0" smtClean="0"/>
              <a:t>Народ чине сви људи на територији државе који су подчињени њеној власти и везани њеним законима.</a:t>
            </a:r>
            <a:endParaRPr lang="en-US" sz="3200" dirty="0"/>
          </a:p>
        </p:txBody>
      </p:sp>
      <p:pic>
        <p:nvPicPr>
          <p:cNvPr id="118786" name="Picture 2" descr="http://novakdjokovic.com/wp-content/uploads/arhiva/slike/TvrdaPodloga/87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296" y="3352800"/>
            <a:ext cx="4679729" cy="3333751"/>
          </a:xfrm>
          <a:prstGeom prst="rect">
            <a:avLst/>
          </a:prstGeom>
          <a:noFill/>
        </p:spPr>
      </p:pic>
      <p:pic>
        <p:nvPicPr>
          <p:cNvPr id="118788" name="Picture 4" descr="http://www.care-international.org/UploadDocument/images/News/PressReleases/SERBIA_Economic%20development_Sandra%20Bu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4038855" cy="2695576"/>
          </a:xfrm>
          <a:prstGeom prst="rect">
            <a:avLst/>
          </a:prstGeom>
          <a:noFill/>
        </p:spPr>
      </p:pic>
      <p:pic>
        <p:nvPicPr>
          <p:cNvPr id="118790" name="Picture 6" descr="http://www.b92.net/news/pics/2012/11/20/29272028150ab5d6ea6242932719520_Mid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3505200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/>
              <a:t>Обележја власти су: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3352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dirty="0" smtClean="0"/>
              <a:t> </a:t>
            </a:r>
            <a:r>
              <a:rPr lang="sr-Cyrl-CS" sz="2800" dirty="0" smtClean="0"/>
              <a:t>сувереност;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962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dirty="0" smtClean="0"/>
              <a:t> </a:t>
            </a:r>
            <a:r>
              <a:rPr lang="sr-Cyrl-CS" sz="2800" dirty="0" smtClean="0"/>
              <a:t>деперсонализованост;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572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800" dirty="0" smtClean="0"/>
              <a:t> легитимност;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800" dirty="0" smtClean="0"/>
              <a:t>Власт се остварује монополом силе и правним поретком којим се уређују међусобни односи грађана и односи грађана са државом.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 smtClean="0"/>
              <a:t>Власт је државна организација која доноси политичке одлуке којима је циљ управљање неком државом.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ПОДЕЛА ВЛАСТИ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</a:t>
            </a:r>
            <a:r>
              <a:rPr lang="sr-Cyrl-RS" sz="2800" dirty="0" smtClean="0"/>
              <a:t>Законодавна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51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</a:t>
            </a:r>
            <a:r>
              <a:rPr lang="sr-Cyrl-RS" sz="2800" dirty="0" smtClean="0"/>
              <a:t>Извршна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</a:t>
            </a:r>
            <a:r>
              <a:rPr lang="sr-Cyrl-RS" sz="2800" dirty="0" smtClean="0"/>
              <a:t>Судска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331781" y="2297619"/>
            <a:ext cx="482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26087" y="1117313"/>
            <a:ext cx="405825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512088" y="1117314"/>
            <a:ext cx="482025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arhiva.alo.rs/resources/img/25-11-2013/single_news/864516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6172200" cy="32873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00200" y="6324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Скупштина Републике Србије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 smtClean="0"/>
              <a:t>Основне функције власти су доношење закона, њихово извршавање и решавање спорова у друштву.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kurir.rs/slika-724x489/skupstina-srbije-poslanici-zasedanje-foto-dragana-udovicic-1475569712-100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029200" cy="3396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Скупштину Србије чине 250 посланика који се бирају на непосредним изборима на период од 4 године.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/>
              <a:t>Законодавну власт </a:t>
            </a:r>
            <a:r>
              <a:rPr lang="sr-Cyrl-RS" sz="2800" dirty="0" smtClean="0"/>
              <a:t>спроводи парламент, односно народна скупштина.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332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skola1</cp:lastModifiedBy>
  <cp:revision>16</cp:revision>
  <dcterms:created xsi:type="dcterms:W3CDTF">2006-08-16T00:00:00Z</dcterms:created>
  <dcterms:modified xsi:type="dcterms:W3CDTF">2020-04-07T09:20:03Z</dcterms:modified>
</cp:coreProperties>
</file>