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12CBC-EE8F-401A-8B10-E652470847C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884C-7D49-454D-91D3-26CDED204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020E-A43A-432D-AB30-06E3B266A89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B7DF-7779-4AEB-93E2-C5675AA9EE8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F17-D395-48D6-82EA-3C51874E52F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34E9-0071-4175-87C7-5C9538C506B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A821-FEB3-4C6E-B8EA-99EF7321827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D307-E34F-47C7-B185-D6A1D81CEB93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F838-1976-4B3C-B501-16D2E7AE53B6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AB-6BC4-44BB-B232-B946B6C78BFF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1BEA-E6A0-4FA3-B9E3-C208BF1052B3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7952-EA7D-4E05-9638-55D1DF8CE1A0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FEDA-C446-4DF3-8A81-A4E3D37054C7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3EBD-1600-449A-8F06-9D001E4B5B5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latin typeface="Comic Sans MS" pitchFamily="66" charset="0"/>
              </a:rPr>
              <a:t>Клима као туристичка вредност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57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Ловишта </a:t>
            </a:r>
            <a:r>
              <a:rPr lang="sr-Cyrl-RS" dirty="0" smtClean="0">
                <a:latin typeface="Comic Sans MS" pitchFamily="66" charset="0"/>
              </a:rPr>
              <a:t>или ловни резервати су посебне територије за храњење, размножавање и лов дивљачи.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2530" name="Picture 2" descr="http://www.eatplantsnotanimals.com/wp-content/uploads/2014/08/Hu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343400" cy="2895600"/>
          </a:xfrm>
          <a:prstGeom prst="rect">
            <a:avLst/>
          </a:prstGeom>
          <a:noFill/>
        </p:spPr>
      </p:pic>
      <p:pic>
        <p:nvPicPr>
          <p:cNvPr id="22532" name="Picture 4" descr="http://wolvoman80.co.uk/wp-content/uploads/2015/08/hunter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4800600" cy="3429001"/>
          </a:xfrm>
          <a:prstGeom prst="rect">
            <a:avLst/>
          </a:prstGeom>
          <a:noFill/>
        </p:spPr>
      </p:pic>
      <p:pic>
        <p:nvPicPr>
          <p:cNvPr id="22534" name="Picture 6" descr="http://img.tatler.co.uk.s3.amazonaws.com/320x420/d_f/FoxHunting_T_11jan12_rex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66862"/>
            <a:ext cx="3886200" cy="5100639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Национални парк </a:t>
            </a:r>
            <a:r>
              <a:rPr lang="sr-Cyrl-RS" dirty="0" smtClean="0">
                <a:latin typeface="Comic Sans MS" pitchFamily="66" charset="0"/>
              </a:rPr>
              <a:t>је највиши вид заштите флоре и фауне неке земље.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3554" name="Picture 2" descr="http://gypsyguide.com/wp-content/uploads/Yellowstone-National-Park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4267200" cy="3200400"/>
          </a:xfrm>
          <a:prstGeom prst="rect">
            <a:avLst/>
          </a:prstGeom>
          <a:noFill/>
        </p:spPr>
      </p:pic>
      <p:pic>
        <p:nvPicPr>
          <p:cNvPr id="23556" name="Picture 4" descr="https://s-media-cache-ak0.pinimg.com/originals/91/2f/04/912f04984bc13c31da6c468df00a31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267200" cy="3200400"/>
          </a:xfrm>
          <a:prstGeom prst="rect">
            <a:avLst/>
          </a:prstGeom>
          <a:noFill/>
        </p:spPr>
      </p:pic>
      <p:pic>
        <p:nvPicPr>
          <p:cNvPr id="23558" name="Picture 6" descr="http://widowbirdsafaris.com/wp-content/uploads/2013/08/amboseli-national-parkel-4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23900"/>
            <a:ext cx="43434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52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Тианзи планине, Азија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762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Амбосели, Африка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Јелоустон, Америка</a:t>
            </a:r>
            <a:endParaRPr lang="en-US" sz="1400" b="1" dirty="0"/>
          </a:p>
        </p:txBody>
      </p:sp>
      <p:pic>
        <p:nvPicPr>
          <p:cNvPr id="23560" name="Picture 8" descr="http://www.cretediscover.com/RentCraft/Croatia/images/Plitvice-lak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82291"/>
            <a:ext cx="4343400" cy="29614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39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Плитвице, Европа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 В А Л А</a:t>
            </a:r>
          </a:p>
          <a:p>
            <a:pPr algn="ctr"/>
            <a:endParaRPr lang="sr-Cyrl-RS" sz="6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 пажњи</a:t>
            </a:r>
          </a:p>
          <a:p>
            <a:pPr algn="ctr"/>
            <a:endParaRPr lang="sr-Cyrl-RS" sz="6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октобар 2016.</a:t>
            </a:r>
          </a:p>
          <a:p>
            <a:pPr algn="ctr"/>
            <a:endParaRPr lang="sr-Cyrl-RS" sz="6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Гордана Васић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Значај климе у туризму је велики.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Од климатских елемената за туризам су значајни температура и влажност ваздуха, инсолација, ветрови, облачност и падавине.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http://www.geography.hunter.cuny.edu/tbw/wc.notes/15.climates.veg/climate/C/C.climate.grap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"/>
            <a:ext cx="5410200" cy="3235245"/>
          </a:xfrm>
          <a:prstGeom prst="rect">
            <a:avLst/>
          </a:prstGeom>
          <a:noFill/>
        </p:spPr>
      </p:pic>
      <p:pic>
        <p:nvPicPr>
          <p:cNvPr id="6" name="Picture 2" descr="http://www.hauppauge.k12.ny.us/cms/lib07/NY01913704/Centricity/Domain/326/Climate-z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05200"/>
            <a:ext cx="5410200" cy="3207259"/>
          </a:xfrm>
          <a:prstGeom prst="rect">
            <a:avLst/>
          </a:prstGeom>
          <a:noFill/>
        </p:spPr>
      </p:pic>
      <p:pic>
        <p:nvPicPr>
          <p:cNvPr id="4102" name="Picture 6" descr="http://www.luckysci.com/wp-content/uploads/2014/08/global-w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71800"/>
            <a:ext cx="3307745" cy="37338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Температура ваздуха и инсолација</a:t>
            </a:r>
            <a:r>
              <a:rPr lang="sr-Cyrl-RS" dirty="0" smtClean="0">
                <a:latin typeface="Comic Sans MS" pitchFamily="66" charset="0"/>
              </a:rPr>
              <a:t> 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078" name="Picture 6" descr="http://farm1.static.flickr.com/45/159180168_987a16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495800" cy="3596640"/>
          </a:xfrm>
          <a:prstGeom prst="rect">
            <a:avLst/>
          </a:prstGeom>
          <a:noFill/>
        </p:spPr>
      </p:pic>
      <p:pic>
        <p:nvPicPr>
          <p:cNvPr id="3080" name="Picture 8" descr="http://www.balkanholidays.co.uk/files/images/resorts/BGSB_SHL_sunny_beach/imag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6286500" cy="2286001"/>
          </a:xfrm>
          <a:prstGeom prst="rect">
            <a:avLst/>
          </a:prstGeom>
          <a:noFill/>
        </p:spPr>
      </p:pic>
      <p:pic>
        <p:nvPicPr>
          <p:cNvPr id="3086" name="Picture 14" descr="https://s-media-cache-ak0.pinimg.com/236x/8e/94/2b/8e942b0b15ce7133088d3368819e9d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405" y="4419600"/>
            <a:ext cx="2483195" cy="2268443"/>
          </a:xfrm>
          <a:prstGeom prst="rect">
            <a:avLst/>
          </a:prstGeom>
          <a:noFill/>
        </p:spPr>
      </p:pic>
      <p:pic>
        <p:nvPicPr>
          <p:cNvPr id="3092" name="Picture 20" descr="http://scontent-b.cdninstagram.com/hphotos-xaf1/t51.2885-15/e15/10946440_1049088341774822_90113171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"/>
            <a:ext cx="4191000" cy="4191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838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зависе од географске ширине, надморске висине и близине мора.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Излагање тела сунцу повољно делује на крвну слику, кожу и кости као и на нервни систем човека.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.slidesharecdn.com/retleccture3-availableenergyresources-150410021109-conversion-gate01/95/ret-leccture-3-available-energy-resources-13-638.jpg?cb=142865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0" cy="3432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Осунчаност </a:t>
            </a:r>
            <a:r>
              <a:rPr lang="sr-Cyrl-RS" dirty="0" smtClean="0">
                <a:latin typeface="Comic Sans MS" pitchFamily="66" charset="0"/>
              </a:rPr>
              <a:t>или</a:t>
            </a:r>
            <a:r>
              <a:rPr lang="sr-Cyrl-RS" b="1" dirty="0" smtClean="0">
                <a:latin typeface="Comic Sans MS" pitchFamily="66" charset="0"/>
              </a:rPr>
              <a:t> инсолација </a:t>
            </a:r>
            <a:r>
              <a:rPr lang="sr-Cyrl-RS" dirty="0" smtClean="0">
                <a:latin typeface="Comic Sans MS" pitchFamily="66" charset="0"/>
              </a:rPr>
              <a:t>у свету.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://www.physicalgeography.net/fundamentals/images/jan_tem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191000" cy="26955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3581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Температура ваздуха у свету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http://atlas.gwsp.org/atlas/img/map/a1_precip_WSAG1_0_w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7239000" cy="31138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91400" y="5715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Влажност ваздуха </a:t>
            </a:r>
            <a:r>
              <a:rPr lang="sr-Cyrl-RS" dirty="0" smtClean="0">
                <a:latin typeface="Comic Sans MS" pitchFamily="66" charset="0"/>
              </a:rPr>
              <a:t>у свету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achcomber-hotels.com/Resources/img/main_slider/4/1024/MUTBCH1Da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4992"/>
            <a:ext cx="9144000" cy="406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Ветар</a:t>
            </a:r>
            <a:r>
              <a:rPr lang="sr-Cyrl-R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6" name="Picture 4" descr="http://www.tourmag.com/photo/art/default/4833662-7225782.jpg?v=13509995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"/>
            <a:ext cx="5800725" cy="2581276"/>
          </a:xfrm>
          <a:prstGeom prst="rect">
            <a:avLst/>
          </a:prstGeom>
          <a:noFill/>
        </p:spPr>
      </p:pic>
      <p:pic>
        <p:nvPicPr>
          <p:cNvPr id="7" name="Picture 8" descr="https://extremeplanet.files.wordpress.com/2012/06/elie-mature-stag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0"/>
            <a:ext cx="4572000" cy="2867431"/>
          </a:xfrm>
          <a:prstGeom prst="rect">
            <a:avLst/>
          </a:prstGeom>
          <a:noFill/>
        </p:spPr>
      </p:pic>
      <p:pic>
        <p:nvPicPr>
          <p:cNvPr id="8" name="Picture 4" descr="http://wmbf.images.worldnow.com/images/22523638_B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52399"/>
            <a:ext cx="4191000" cy="3145465"/>
          </a:xfrm>
          <a:prstGeom prst="rect">
            <a:avLst/>
          </a:prstGeom>
          <a:noFill/>
        </p:spPr>
      </p:pic>
      <p:pic>
        <p:nvPicPr>
          <p:cNvPr id="9" name="Picture 6" descr="https://i.ytimg.com/vi/-Kou0HBpX4A/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352800"/>
            <a:ext cx="4191000" cy="3314700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733800"/>
            <a:ext cx="4572000" cy="29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96200" y="304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Ураган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638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Торнадо</a:t>
            </a:r>
            <a:endParaRPr lang="en-US" sz="1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s-media-cache-ak0.pinimg.com/originals/17/69/db/1769db98c4bc4fce17bc762fec8d8c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676900" cy="3181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484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Суптропска клима</a:t>
            </a:r>
            <a:r>
              <a:rPr lang="sr-Cyrl-RS" dirty="0" smtClean="0">
                <a:latin typeface="Comic Sans MS" pitchFamily="66" charset="0"/>
              </a:rPr>
              <a:t>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85800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     </a:t>
            </a:r>
            <a:r>
              <a:rPr lang="en-US" dirty="0" err="1" smtClean="0">
                <a:latin typeface="Comic Sans MS" pitchFamily="66" charset="0"/>
              </a:rPr>
              <a:t>Ову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климу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одликују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дуга</a:t>
            </a:r>
            <a:r>
              <a:rPr lang="en-US" dirty="0" smtClean="0">
                <a:latin typeface="Comic Sans MS" pitchFamily="66" charset="0"/>
              </a:rPr>
              <a:t> (4 – 9 </a:t>
            </a:r>
            <a:r>
              <a:rPr lang="en-US" dirty="0" err="1" smtClean="0">
                <a:latin typeface="Comic Sans MS" pitchFamily="66" charset="0"/>
              </a:rPr>
              <a:t>месеци</a:t>
            </a:r>
            <a:r>
              <a:rPr lang="en-US" dirty="0" smtClean="0">
                <a:latin typeface="Comic Sans MS" pitchFamily="66" charset="0"/>
              </a:rPr>
              <a:t>), </a:t>
            </a:r>
            <a:r>
              <a:rPr lang="en-US" dirty="0" err="1" smtClean="0">
                <a:latin typeface="Comic Sans MS" pitchFamily="66" charset="0"/>
              </a:rPr>
              <a:t>топла</a:t>
            </a:r>
            <a:r>
              <a:rPr lang="en-US" dirty="0" smtClean="0">
                <a:latin typeface="Comic Sans MS" pitchFamily="66" charset="0"/>
              </a:rPr>
              <a:t> (20 – 30</a:t>
            </a:r>
            <a:r>
              <a:rPr lang="en-US" baseline="30000" dirty="0" smtClean="0">
                <a:latin typeface="Comic Sans MS" pitchFamily="66" charset="0"/>
              </a:rPr>
              <a:t>о</a:t>
            </a:r>
            <a:r>
              <a:rPr lang="en-US" dirty="0" smtClean="0">
                <a:latin typeface="Comic Sans MS" pitchFamily="66" charset="0"/>
              </a:rPr>
              <a:t> C) и </a:t>
            </a:r>
            <a:r>
              <a:rPr lang="en-US" dirty="0" err="1" smtClean="0">
                <a:latin typeface="Comic Sans MS" pitchFamily="66" charset="0"/>
              </a:rPr>
              <a:t>сува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лета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благе</a:t>
            </a:r>
            <a:r>
              <a:rPr lang="en-US" dirty="0" smtClean="0">
                <a:latin typeface="Comic Sans MS" pitchFamily="66" charset="0"/>
              </a:rPr>
              <a:t> (4 - 15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baseline="30000" dirty="0" err="1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), </a:t>
            </a:r>
            <a:r>
              <a:rPr lang="en-US" dirty="0" err="1" smtClean="0">
                <a:latin typeface="Comic Sans MS" pitchFamily="66" charset="0"/>
              </a:rPr>
              <a:t>кишовите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зиме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Предност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климе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велика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осунчаност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читаве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зими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60" name="Picture 12" descr="http://o.aolcdn.com/dims-shared/dims3/GLOB/crop/2123x1412+0+0/resize/640x426!/format/jpg/quality/85/http:/hss-prod.hss.aol.com/hss/storage/midas/57c701bfd439cd34fa9f92145933d33f/201078077/14392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505200"/>
            <a:ext cx="5029200" cy="31951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3429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Маритимна клима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886200"/>
            <a:ext cx="381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Comic Sans MS" pitchFamily="66" charset="0"/>
              </a:rPr>
              <a:t>Летње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температуре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крећу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15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20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baseline="30000" dirty="0" err="1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зимске</a:t>
            </a:r>
            <a:r>
              <a:rPr lang="en-US" dirty="0" smtClean="0">
                <a:latin typeface="Comic Sans MS" pitchFamily="66" charset="0"/>
              </a:rPr>
              <a:t> 2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5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baseline="30000" dirty="0" err="1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лета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свежа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недовољно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топла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зиме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благе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умерено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хладне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обиљем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падавина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(1.000 mm). </a:t>
            </a:r>
            <a:r>
              <a:rPr lang="en-US" dirty="0" err="1" smtClean="0">
                <a:latin typeface="Comic Sans MS" pitchFamily="66" charset="0"/>
              </a:rPr>
              <a:t>Инсолација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1.500 – 1.600 h а </a:t>
            </a:r>
            <a:r>
              <a:rPr lang="en-US" dirty="0" err="1" smtClean="0">
                <a:latin typeface="Comic Sans MS" pitchFamily="66" charset="0"/>
              </a:rPr>
              <a:t>купалишна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сезона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траје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месеца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Планинска клима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     Ј</a:t>
            </a:r>
            <a:r>
              <a:rPr lang="en-US" dirty="0" err="1" smtClean="0">
                <a:latin typeface="Comic Sans MS" pitchFamily="66" charset="0"/>
              </a:rPr>
              <a:t>авља</a:t>
            </a:r>
            <a:r>
              <a:rPr lang="sr-Cyrl-RS" dirty="0" smtClean="0">
                <a:latin typeface="Comic Sans MS" pitchFamily="66" charset="0"/>
              </a:rPr>
              <a:t> 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различитим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надморским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висинама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планинама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читаве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планете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Одликује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кратким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свежим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летом</a:t>
            </a:r>
            <a:r>
              <a:rPr lang="en-US" dirty="0" smtClean="0">
                <a:latin typeface="Comic Sans MS" pitchFamily="66" charset="0"/>
              </a:rPr>
              <a:t> (5 - 10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baseline="30000" dirty="0" err="1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) и </a:t>
            </a:r>
            <a:r>
              <a:rPr lang="en-US" dirty="0" err="1" smtClean="0">
                <a:latin typeface="Comic Sans MS" pitchFamily="66" charset="0"/>
              </a:rPr>
              <a:t>хладном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снеговитом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зимом</a:t>
            </a:r>
            <a:r>
              <a:rPr lang="en-US" dirty="0" smtClean="0">
                <a:latin typeface="Comic Sans MS" pitchFamily="66" charset="0"/>
              </a:rPr>
              <a:t> (0 - 10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baseline="30000" dirty="0" err="1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).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9460" name="Picture 4" descr="http://www.tourist-destinations.net/wp-content/uploads/2014/10/vanoise-rhone-alpes-france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>
                <a:latin typeface="Comic Sans MS" pitchFamily="66" charset="0"/>
              </a:rPr>
              <a:t>БИОГЕОГРАФСКЕ ТУРИСТИЧКЕ ВРЕДНОСТИ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Биљни и животињски свет имају велику вредност за људско друштво, због чега је њихово очување и унапређење од изузетног значаја.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482" name="Picture 2" descr="http://static1.squarespace.com/static/555e7c7be4b0a3c6fb3aee87/555ea014e4b00fe58be68c8a/555ea111e4b0777b1da70952/1442378721863/?format=100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374" y="152400"/>
            <a:ext cx="4505226" cy="2743200"/>
          </a:xfrm>
          <a:prstGeom prst="rect">
            <a:avLst/>
          </a:prstGeom>
          <a:noFill/>
        </p:spPr>
      </p:pic>
      <p:pic>
        <p:nvPicPr>
          <p:cNvPr id="20484" name="Picture 4" descr="http://www.gamewarden.org/wp-content/uploads/2015/05/Sequoia-640x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906" y="3429000"/>
            <a:ext cx="4496693" cy="3304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29600" y="3124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Секвоје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895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Килиманџаро</a:t>
            </a:r>
            <a:endParaRPr lang="en-US" sz="1400" b="1" dirty="0"/>
          </a:p>
        </p:txBody>
      </p:sp>
      <p:pic>
        <p:nvPicPr>
          <p:cNvPr id="20486" name="Picture 6" descr="http://www.scoopify.org/wp-content/uploads/2015/09/Amazon-Rainforest-Featured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4191000" cy="3009975"/>
          </a:xfrm>
          <a:prstGeom prst="rect">
            <a:avLst/>
          </a:prstGeom>
          <a:noFill/>
        </p:spPr>
      </p:pic>
      <p:pic>
        <p:nvPicPr>
          <p:cNvPr id="20490" name="Picture 10" descr="http://d2ouvy59p0dg6k.cloudfront.net/img/scr_354894_5358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76400"/>
            <a:ext cx="3581400" cy="1924051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326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41</cp:revision>
  <dcterms:created xsi:type="dcterms:W3CDTF">2006-08-16T00:00:00Z</dcterms:created>
  <dcterms:modified xsi:type="dcterms:W3CDTF">2020-08-13T09:27:41Z</dcterms:modified>
</cp:coreProperties>
</file>