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65" r:id="rId5"/>
    <p:sldId id="267" r:id="rId6"/>
    <p:sldId id="268" r:id="rId7"/>
    <p:sldId id="269" r:id="rId8"/>
    <p:sldId id="270" r:id="rId9"/>
    <p:sldId id="272" r:id="rId10"/>
    <p:sldId id="263" r:id="rId11"/>
    <p:sldId id="273" r:id="rId12"/>
    <p:sldId id="274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9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110CE-DF53-4678-A2AA-6AAB8FDBF22D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F99D-7864-4CB0-89DC-5A7F02EB0A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4B200-B698-4E55-9298-75F390D8E027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06026-5495-4930-A59E-5258F043C42A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860E-2C40-4027-B3BF-FA4472AF6DD5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C594-C0B5-46B3-BBD3-505ADA423B16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428B-A595-4D72-8E89-22538753513B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17E5-BBE5-4D10-8926-C5F289159AE4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15F88-D35E-4154-AA41-C1EF2F148C1B}" type="datetime1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36E5-3905-4A19-B65E-E4D7EE3F7C3A}" type="datetime1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7C776-9927-4DF6-BF73-9C6E6079936B}" type="datetime1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9DF28-02C3-425C-8523-F61B9535794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7AD2-CC29-4320-9346-6A3A9FCE3655}" type="datetime1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398E-6C87-4AA0-9277-E2F8D30652A9}" type="datetime1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r-Cyrl-RS" smtClean="0"/>
              <a:t>Гордана Васић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1143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6000" b="1" dirty="0" smtClean="0">
                <a:latin typeface="Comic Sans MS" pitchFamily="66" charset="0"/>
              </a:rPr>
              <a:t>ПЕЈЗАЖНЕ</a:t>
            </a:r>
            <a:r>
              <a:rPr lang="sr-Cyrl-RS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И</a:t>
            </a:r>
            <a:r>
              <a:rPr lang="sr-Cyrl-RS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МАНИФЕСТАЦИОНЕ</a:t>
            </a:r>
            <a:r>
              <a:rPr lang="sr-Cyrl-RS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ТУРИСТИЧКЕ</a:t>
            </a:r>
            <a:r>
              <a:rPr lang="sr-Cyrl-RS" sz="60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ВРЕДНОСТИ</a:t>
            </a:r>
            <a:endParaRPr lang="en-US" sz="6000" b="1" dirty="0">
              <a:latin typeface="Comic Sans MS" pitchFamily="66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mvLmV85u5ec/VZqg1nEEV1I/AAAAAAAABOQ/WvKnfn3eJDU/s640/5651619442_5fcaf24a03_z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895600"/>
            <a:ext cx="5638800" cy="37951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2.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Саобраћајни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комплекси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7174" name="Picture 6" descr="http://mw2.google.com/mw-panoramio/photos/medium/741736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7400"/>
            <a:ext cx="3114675" cy="4643610"/>
          </a:xfrm>
          <a:prstGeom prst="rect">
            <a:avLst/>
          </a:prstGeom>
          <a:noFill/>
        </p:spPr>
      </p:pic>
      <p:pic>
        <p:nvPicPr>
          <p:cNvPr id="7178" name="Picture 10" descr="http://images.askmen.com/top_10/dating/top-10-american-landmarks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121186"/>
            <a:ext cx="2691329" cy="2721953"/>
          </a:xfrm>
          <a:prstGeom prst="rect">
            <a:avLst/>
          </a:prstGeom>
          <a:noFill/>
        </p:spPr>
      </p:pic>
      <p:pic>
        <p:nvPicPr>
          <p:cNvPr id="7182" name="Picture 14" descr="http://static.boredpanda.com/blog/wp-content/uploads/2015/04/steep-rollercoaster-bridge-eshima-ohashi-japan-thum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114300"/>
            <a:ext cx="2743200" cy="27432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2400" y="6400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Тунел</a:t>
            </a:r>
            <a:r>
              <a:rPr lang="sr-Cyrl-RS" sz="1400" b="1" dirty="0" smtClean="0"/>
              <a:t> </a:t>
            </a:r>
            <a:r>
              <a:rPr lang="sr-Cyrl-RS" sz="1400" b="1" dirty="0" smtClean="0">
                <a:solidFill>
                  <a:schemeClr val="bg1"/>
                </a:solidFill>
              </a:rPr>
              <a:t> између Данске и Шведске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524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Ешима охаши мост у Јапану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010400" y="1524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Мост Голден гејт, САД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648200" y="63246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Саобраћајна петља , Дубаи, УАЕ</a:t>
            </a:r>
            <a:endParaRPr lang="en-US" sz="1400" b="1" dirty="0"/>
          </a:p>
        </p:txBody>
      </p:sp>
      <p:pic>
        <p:nvPicPr>
          <p:cNvPr id="7184" name="Picture 16" descr="http://ste.india.com/sites/default/files/styles/zm_350x200/public/2015/10/02/418947-china02.10.15.jpg?itok=43ijBYV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81000"/>
            <a:ext cx="3124200" cy="16002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52400" y="3810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Стаклени мост у Кини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3</a:t>
            </a:r>
            <a:r>
              <a:rPr lang="sr-Cyrl-RS" dirty="0" smtClean="0">
                <a:latin typeface="Comic Sans MS" pitchFamily="66" charset="0"/>
              </a:rPr>
              <a:t>. </a:t>
            </a:r>
            <a:r>
              <a:rPr lang="sr-Cyrl-RS" b="1" dirty="0" smtClean="0">
                <a:latin typeface="Comic Sans MS" pitchFamily="66" charset="0"/>
              </a:rPr>
              <a:t>Аграрне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површине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0726" name="Picture 6" descr="http://www.thisiscolossal.com/wp-content/uploads/2013/01/tulip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352800"/>
            <a:ext cx="5357835" cy="3352800"/>
          </a:xfrm>
          <a:prstGeom prst="rect">
            <a:avLst/>
          </a:prstGeom>
          <a:noFill/>
        </p:spPr>
      </p:pic>
      <p:pic>
        <p:nvPicPr>
          <p:cNvPr id="30728" name="Picture 8" descr="https://s-media-cache-ak0.pinimg.com/236x/3e/f3/3f/3ef33fa0f54bab83490c6dec77d6c4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48148"/>
            <a:ext cx="3276600" cy="2457452"/>
          </a:xfrm>
          <a:prstGeom prst="rect">
            <a:avLst/>
          </a:prstGeom>
          <a:noFill/>
        </p:spPr>
      </p:pic>
      <p:pic>
        <p:nvPicPr>
          <p:cNvPr id="30742" name="Picture 22" descr="http://www.visiontimes.com/uploads/2015/04/yunnan-yuanyang-terraced-rice-fields-600x39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260" y="152400"/>
            <a:ext cx="5311140" cy="3124200"/>
          </a:xfrm>
          <a:prstGeom prst="rect">
            <a:avLst/>
          </a:prstGeom>
          <a:noFill/>
        </p:spPr>
      </p:pic>
      <p:pic>
        <p:nvPicPr>
          <p:cNvPr id="30746" name="Picture 26" descr="http://www.unmultimedia.org/radio/english/wp-content/uploads/2015/04/rice-terraces-ia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237" y="863906"/>
            <a:ext cx="3289300" cy="28194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447800" y="5334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Терасаста поља пиринча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3962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Поља лаванде у Француској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24000" y="3657600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Поља лала у Холандији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4. Паркови 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2770" name="Picture 2" descr="http://www.savannahartwalls.org/images/34237_new_york_central_park_a_new_y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200400"/>
            <a:ext cx="5238750" cy="3505200"/>
          </a:xfrm>
          <a:prstGeom prst="rect">
            <a:avLst/>
          </a:prstGeom>
          <a:noFill/>
        </p:spPr>
      </p:pic>
      <p:pic>
        <p:nvPicPr>
          <p:cNvPr id="32774" name="Picture 6" descr="https://moireosullivan.files.wordpress.com/2011/10/ball-david-aerial-view-of-central-park-ny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"/>
            <a:ext cx="4191000" cy="2857500"/>
          </a:xfrm>
          <a:prstGeom prst="rect">
            <a:avLst/>
          </a:prstGeom>
          <a:noFill/>
        </p:spPr>
      </p:pic>
      <p:pic>
        <p:nvPicPr>
          <p:cNvPr id="32776" name="Picture 8" descr="http://www.beograd.rs/g/images/eng_1842_kosutnj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57200"/>
            <a:ext cx="4552951" cy="20117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95600" y="1524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Кошутњак, Србија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2514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Централ парк, Њујорк, САД</a:t>
            </a:r>
            <a:endParaRPr lang="en-US" sz="1400" b="1" dirty="0"/>
          </a:p>
        </p:txBody>
      </p:sp>
      <p:pic>
        <p:nvPicPr>
          <p:cNvPr id="32778" name="Picture 10" descr="http://www.belgradeguide.info/foto_galerija/kalemegd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2971800"/>
            <a:ext cx="3429000" cy="37242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8600" y="26670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Калемегдан, Београд, Србија</a:t>
            </a:r>
            <a:endParaRPr lang="en-US" sz="1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5. Делови градова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31750" name="Picture 6" descr="https://yoldaolmak.com/wp-content/uploads/2014/09/Skadarlija-Beogr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3972" y="3734718"/>
            <a:ext cx="6156678" cy="2951832"/>
          </a:xfrm>
          <a:prstGeom prst="rect">
            <a:avLst/>
          </a:prstGeom>
          <a:noFill/>
        </p:spPr>
      </p:pic>
      <p:pic>
        <p:nvPicPr>
          <p:cNvPr id="31752" name="Picture 8" descr="http://davidphenry.com/Paris/MontmartreRueNorvinsConsul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5172" y="152401"/>
            <a:ext cx="5494527" cy="35051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66800" y="655022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Скадарлија, Београд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590800" y="152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Монмартр Париз</a:t>
            </a:r>
            <a:endParaRPr lang="en-US" sz="1400" b="1" dirty="0"/>
          </a:p>
        </p:txBody>
      </p:sp>
      <p:pic>
        <p:nvPicPr>
          <p:cNvPr id="31754" name="Picture 10" descr="http://www.chinatouronline.com/upfile/2008/1741/20081209174146953847518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762000"/>
            <a:ext cx="3340951" cy="2514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05000" y="32766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Тјенамен, Пекинг</a:t>
            </a:r>
            <a:endParaRPr lang="en-US" sz="1400" b="1" dirty="0"/>
          </a:p>
        </p:txBody>
      </p:sp>
      <p:pic>
        <p:nvPicPr>
          <p:cNvPr id="31756" name="Picture 12" descr="http://www.globusjourneys.com/Common/Images/Destinations/new-orlea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886200"/>
            <a:ext cx="2667000" cy="2667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2500" y="3515299"/>
            <a:ext cx="2470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Бурбон,  Њу Орлеанс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48200" y="35814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Амбијенталне вредности имају комплементарни и комплексни значај, али постоје и оне које имају самосталну вредност.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3794" name="Picture 2" descr="http://travel.prwave.ro/wp-content/uploads/2010/04/Riesenrad__2204_550_5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343400" cy="3259529"/>
          </a:xfrm>
          <a:prstGeom prst="rect">
            <a:avLst/>
          </a:prstGeom>
          <a:noFill/>
        </p:spPr>
      </p:pic>
      <p:pic>
        <p:nvPicPr>
          <p:cNvPr id="33796" name="Picture 4" descr="http://i.telegraph.co.uk/multimedia/archive/00798/venice_798571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4381500" cy="27432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2400" y="2971800"/>
            <a:ext cx="2971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Трг Светог Марка, Венеција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2971800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Пратер, Беч</a:t>
            </a:r>
            <a:endParaRPr lang="en-US" sz="1400" b="1" dirty="0"/>
          </a:p>
        </p:txBody>
      </p:sp>
      <p:pic>
        <p:nvPicPr>
          <p:cNvPr id="33804" name="Picture 12" descr="http://www.zvrk.co.rs/mskola/umetnost/versaj/dvor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034" y="4899752"/>
            <a:ext cx="3238500" cy="18192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953000" y="6096000"/>
            <a:ext cx="1089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Версај, Париз</a:t>
            </a:r>
            <a:endParaRPr lang="en-US" sz="1400" b="1" dirty="0"/>
          </a:p>
        </p:txBody>
      </p:sp>
      <p:pic>
        <p:nvPicPr>
          <p:cNvPr id="33806" name="Picture 14" descr="http://static.a-z.ch/__ip/86E1raV7ldjKGeV4UJfCZJR01OA/eb563a586316a77ce05f4ff5e440f3f09b0a50ca/teaser-detail/ueber-intrigen-im-vatikan-solls-eine-tv-serie-geben-symbolbil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4410075" cy="330517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572000" y="4800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Ватикан, Рим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133600"/>
            <a:ext cx="3134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800" dirty="0" smtClean="0">
                <a:latin typeface="Comic Sans MS" pitchFamily="66" charset="0"/>
              </a:rPr>
              <a:t>Још мало слика </a:t>
            </a:r>
            <a:endParaRPr lang="en-US" sz="2800" dirty="0">
              <a:latin typeface="Comic Sans MS" pitchFamily="66" charset="0"/>
            </a:endParaRPr>
          </a:p>
        </p:txBody>
      </p:sp>
      <p:pic>
        <p:nvPicPr>
          <p:cNvPr id="5" name="Picture 4" descr="12208633_1057905507573877_560488797429657196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14400" y="0"/>
            <a:ext cx="10972800" cy="7010400"/>
          </a:xfrm>
          <a:prstGeom prst="rect">
            <a:avLst/>
          </a:prstGeom>
        </p:spPr>
      </p:pic>
      <p:pic>
        <p:nvPicPr>
          <p:cNvPr id="6" name="Picture 2" descr="https://blog.travefy.com/wp-content/uploads/2015/05/world-festival-la-tomatina-festiv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457200"/>
            <a:ext cx="9753600" cy="7315200"/>
          </a:xfrm>
          <a:prstGeom prst="rect">
            <a:avLst/>
          </a:prstGeom>
          <a:noFill/>
        </p:spPr>
      </p:pic>
      <p:pic>
        <p:nvPicPr>
          <p:cNvPr id="7" name="Picture 2" descr="http://www.diariodecultura.com.ar/cm/wp-content/uploads/2015/02/carnaval-rio-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85800" y="-254000"/>
            <a:ext cx="10668000" cy="7112000"/>
          </a:xfrm>
          <a:prstGeom prst="rect">
            <a:avLst/>
          </a:prstGeom>
          <a:noFill/>
        </p:spPr>
      </p:pic>
      <p:pic>
        <p:nvPicPr>
          <p:cNvPr id="8" name="Picture 7" descr="12208428_10156199821955284_552300943157065356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0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6000" b="1" dirty="0" smtClean="0">
                <a:latin typeface="Comic Sans MS" pitchFamily="66" charset="0"/>
              </a:rPr>
              <a:t>ХВАЛА 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НА 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ПАЖЊИ</a:t>
            </a:r>
          </a:p>
          <a:p>
            <a:pPr algn="ctr"/>
            <a:endParaRPr lang="sr-Cyrl-RS" sz="6000" b="1" dirty="0" smtClean="0"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latin typeface="Comic Sans MS" pitchFamily="66" charset="0"/>
              </a:rPr>
              <a:t>новембар</a:t>
            </a:r>
            <a:r>
              <a:rPr lang="sr-Cyrl-RS" sz="6000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2015.</a:t>
            </a:r>
          </a:p>
          <a:p>
            <a:pPr algn="ctr"/>
            <a:endParaRPr lang="sr-Cyrl-RS" sz="6000" b="1" dirty="0" smtClean="0"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latin typeface="Comic Sans MS" pitchFamily="66" charset="0"/>
              </a:rPr>
              <a:t>Аутор</a:t>
            </a:r>
          </a:p>
          <a:p>
            <a:pPr algn="ctr"/>
            <a:endParaRPr lang="sr-Cyrl-RS" sz="6000" b="1" dirty="0" smtClean="0">
              <a:latin typeface="Comic Sans MS" pitchFamily="66" charset="0"/>
            </a:endParaRPr>
          </a:p>
          <a:p>
            <a:pPr algn="ctr"/>
            <a:r>
              <a:rPr lang="sr-Cyrl-RS" sz="6000" b="1" dirty="0" smtClean="0">
                <a:latin typeface="Comic Sans MS" pitchFamily="66" charset="0"/>
              </a:rPr>
              <a:t>Гордана</a:t>
            </a:r>
            <a:r>
              <a:rPr lang="sr-Cyrl-RS" sz="6000" dirty="0" smtClean="0">
                <a:latin typeface="Comic Sans MS" pitchFamily="66" charset="0"/>
              </a:rPr>
              <a:t> </a:t>
            </a:r>
            <a:r>
              <a:rPr lang="sr-Cyrl-RS" sz="6000" b="1" dirty="0" smtClean="0">
                <a:latin typeface="Comic Sans MS" pitchFamily="66" charset="0"/>
              </a:rPr>
              <a:t>Васић</a:t>
            </a:r>
            <a:endParaRPr lang="en-US" sz="6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86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Туристичке вредности које је створио човек током  историје људске цивилизације називају се антропогене туристичке вредности.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38600" y="4191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Оне могу бити комплементарне,самосталне и комплексне а деле се на: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953000"/>
            <a:ext cx="2473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Пејзажне 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Манифестационе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Амбијенталне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Уметничке и</a:t>
            </a:r>
          </a:p>
          <a:p>
            <a:pPr marL="342900" indent="-342900">
              <a:buAutoNum type="arabicPeriod"/>
            </a:pPr>
            <a:r>
              <a:rPr lang="sr-Cyrl-RS" dirty="0" smtClean="0">
                <a:latin typeface="Comic Sans MS" pitchFamily="66" charset="0"/>
              </a:rPr>
              <a:t>Етносоцијалне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" name="Picture 2" descr="https://c2.staticflickr.com/4/3794/9364614919_12dc0af8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28600"/>
            <a:ext cx="4686300" cy="35147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191000" y="3810000"/>
            <a:ext cx="48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400" b="1" dirty="0" smtClean="0"/>
              <a:t>Агуеда, Португал, фестивал кишобрана Агитагуеда</a:t>
            </a:r>
            <a:endParaRPr lang="en-US" sz="1400" b="1" dirty="0"/>
          </a:p>
        </p:txBody>
      </p:sp>
      <p:pic>
        <p:nvPicPr>
          <p:cNvPr id="18434" name="Picture 2" descr="http://blogs.vogue.es/agendasecreta/wp-content/uploads/2010/09/M%C3%A1scaras-en-el-carnaval-de-Veneci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5243"/>
            <a:ext cx="3919381" cy="5055824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83614" y="6487099"/>
            <a:ext cx="1817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Карневал у Венецији</a:t>
            </a:r>
            <a:endParaRPr lang="en-US" sz="1400" b="1" dirty="0"/>
          </a:p>
        </p:txBody>
      </p:sp>
      <p:pic>
        <p:nvPicPr>
          <p:cNvPr id="5122" name="Picture 2" descr="https://s-media-cache-ak0.pinimg.com/236x/6f/bb/80/6fbb80be72c1bd88d0bc4cca12410c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953000"/>
            <a:ext cx="2276353" cy="1524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463229" y="6465983"/>
            <a:ext cx="26928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Ла томатина фестивал, Шпанија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latin typeface="Comic Sans MS" pitchFamily="66" charset="0"/>
              </a:rPr>
              <a:t>Пејзажне туристичке</a:t>
            </a:r>
            <a:r>
              <a:rPr lang="sr-Cyrl-RS" sz="2000" b="1" u="sng" dirty="0" smtClean="0"/>
              <a:t> </a:t>
            </a:r>
            <a:r>
              <a:rPr lang="sr-Cyrl-RS" sz="2000" b="1" u="sng" dirty="0" smtClean="0">
                <a:latin typeface="Comic Sans MS" pitchFamily="66" charset="0"/>
              </a:rPr>
              <a:t>вредности</a:t>
            </a:r>
            <a:endParaRPr lang="en-US" sz="2000" b="1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природну средину и творевине људског рада. Оне могу бити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су просторне целине које комбинују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21512" name="Picture 8" descr="http://www.ebrod.net/data/galerija/8226/97478502894.salas-ba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838200"/>
            <a:ext cx="4191000" cy="3128006"/>
          </a:xfrm>
          <a:prstGeom prst="rect">
            <a:avLst/>
          </a:prstGeom>
          <a:noFill/>
        </p:spPr>
      </p:pic>
      <p:pic>
        <p:nvPicPr>
          <p:cNvPr id="21514" name="Picture 10" descr="http://www.bravotours.dk/ImageVault/Images/id_76345/scope_0/ImageVaultHandler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354" y="4038600"/>
            <a:ext cx="8684046" cy="2628900"/>
          </a:xfrm>
          <a:prstGeom prst="rect">
            <a:avLst/>
          </a:prstGeom>
          <a:noFill/>
        </p:spPr>
      </p:pic>
      <p:pic>
        <p:nvPicPr>
          <p:cNvPr id="21518" name="Picture 14" descr="http://www.fotothing.com/photos/df3/df3cee88db25f4bbb02498cfd5acb29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838200"/>
            <a:ext cx="4343400" cy="313112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752600" y="914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Замак Хохенверфен, Немачка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010400" y="4724400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Санторини, Грчка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0" y="9144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chemeClr val="bg1"/>
                </a:solidFill>
              </a:rPr>
              <a:t>Село у Бачкој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190500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b="1" dirty="0" smtClean="0"/>
              <a:t>РАВНИЧАРСКЕ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1447800" y="1981200"/>
            <a:ext cx="1422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ПЛАНИНСКЕ</a:t>
            </a:r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733800" y="5181600"/>
            <a:ext cx="1449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/>
              <a:t>ПРИМОРСКЕ</a:t>
            </a:r>
            <a:endParaRPr lang="en-US" b="1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9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6" grpId="0"/>
      <p:bldP spid="18" grpId="0"/>
      <p:bldP spid="20" grpId="0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792" y="172598"/>
            <a:ext cx="3139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Равничарски</a:t>
            </a:r>
            <a:r>
              <a:rPr lang="sr-Cyrl-RS" dirty="0" smtClean="0"/>
              <a:t> </a:t>
            </a:r>
            <a:r>
              <a:rPr lang="sr-Cyrl-RS" b="1" dirty="0" smtClean="0">
                <a:latin typeface="Comic Sans MS" pitchFamily="66" charset="0"/>
              </a:rPr>
              <a:t>предели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2530" name="Picture 2" descr="http://d2ouvy59p0dg6k.cloudfront.net/img/web_23516_349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"/>
            <a:ext cx="5966008" cy="2644398"/>
          </a:xfrm>
          <a:prstGeom prst="rect">
            <a:avLst/>
          </a:prstGeom>
          <a:noFill/>
        </p:spPr>
      </p:pic>
      <p:pic>
        <p:nvPicPr>
          <p:cNvPr id="22532" name="Picture 4" descr="http://www.topdreamer.com/wp-content/uploads/2013/04/Amsterdam-The-Netherla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3048000"/>
            <a:ext cx="5944025" cy="3657599"/>
          </a:xfrm>
          <a:prstGeom prst="rect">
            <a:avLst/>
          </a:prstGeom>
          <a:noFill/>
        </p:spPr>
      </p:pic>
      <p:pic>
        <p:nvPicPr>
          <p:cNvPr id="22534" name="Picture 6" descr="http://ddblog.blogs.sapo.pt/arquivo/Sib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333" y="3733800"/>
            <a:ext cx="2857500" cy="2958488"/>
          </a:xfrm>
          <a:prstGeom prst="rect">
            <a:avLst/>
          </a:prstGeom>
          <a:noFill/>
        </p:spPr>
      </p:pic>
      <p:pic>
        <p:nvPicPr>
          <p:cNvPr id="22536" name="Picture 8" descr="http://www.sedunia.com.my/sites/default/files/barossa-valley-australia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1383" y="710588"/>
            <a:ext cx="2794612" cy="2924978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2523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Планински предели</a:t>
            </a:r>
            <a:endParaRPr lang="en-US" dirty="0"/>
          </a:p>
        </p:txBody>
      </p:sp>
      <p:pic>
        <p:nvPicPr>
          <p:cNvPr id="24578" name="Picture 2" descr="http://in1.ccio.co/U4/q4/sB/852166179191290798TGC5LO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86200"/>
            <a:ext cx="2857500" cy="2857500"/>
          </a:xfrm>
          <a:prstGeom prst="rect">
            <a:avLst/>
          </a:prstGeom>
          <a:noFill/>
        </p:spPr>
      </p:pic>
      <p:pic>
        <p:nvPicPr>
          <p:cNvPr id="24580" name="Picture 4" descr="https://wallpaperscraft.com/image/tram_railway_alps_mountains_height_sky_46112_300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6" y="916236"/>
            <a:ext cx="2857500" cy="2857500"/>
          </a:xfrm>
          <a:prstGeom prst="rect">
            <a:avLst/>
          </a:prstGeom>
          <a:noFill/>
        </p:spPr>
      </p:pic>
      <p:pic>
        <p:nvPicPr>
          <p:cNvPr id="24582" name="Picture 6" descr="http://www.tt-group.net/video/wp-content/uploads/2012/10/Planina-H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52400"/>
            <a:ext cx="5867400" cy="2624836"/>
          </a:xfrm>
          <a:prstGeom prst="rect">
            <a:avLst/>
          </a:prstGeom>
          <a:noFill/>
        </p:spPr>
      </p:pic>
      <p:pic>
        <p:nvPicPr>
          <p:cNvPr id="24584" name="Picture 8" descr="http://www.photographyblogger.net/wp-content/uploads/2013/07/19-Andes-Mountai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895600"/>
            <a:ext cx="5867400" cy="38100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www.thefanatics.com/corp/uploaded_images/42587_australia-v-argentina-rugby-championship-copacabana-beach-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2857500" cy="2857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15240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Приморски предели</a:t>
            </a:r>
            <a:endParaRPr lang="en-US" dirty="0"/>
          </a:p>
        </p:txBody>
      </p:sp>
      <p:pic>
        <p:nvPicPr>
          <p:cNvPr id="5" name="Picture 4" descr="http://2.bp.blogspot.com/-Ox4RBr6CVh4/T0_XonA27qI/AAAAAAAAxcA/uUVQ-VqFJdg/s1600/Beautiful-Navagio-Beach-Zakynthos-Greece-4-710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743200"/>
            <a:ext cx="5855600" cy="3962400"/>
          </a:xfrm>
          <a:prstGeom prst="rect">
            <a:avLst/>
          </a:prstGeom>
          <a:noFill/>
        </p:spPr>
      </p:pic>
      <p:pic>
        <p:nvPicPr>
          <p:cNvPr id="25608" name="Picture 8" descr="http://www.slh.com/globalassets/hotels/v/velassaru-maldives/velassaru_maldives_humleve_herosquar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541" y="3657600"/>
            <a:ext cx="2930946" cy="3083346"/>
          </a:xfrm>
          <a:prstGeom prst="rect">
            <a:avLst/>
          </a:prstGeom>
          <a:noFill/>
        </p:spPr>
      </p:pic>
      <p:pic>
        <p:nvPicPr>
          <p:cNvPr id="25610" name="Picture 10" descr="http://cdn2.hubspot.net/hubfs/457725/florida-key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152400"/>
            <a:ext cx="5787869" cy="25145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4800" y="762000"/>
            <a:ext cx="1749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Копакабана, Бразил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81000"/>
            <a:ext cx="129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Флорида, САД</a:t>
            </a:r>
            <a:endParaRPr lang="en-US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304800" y="3733800"/>
            <a:ext cx="9156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1400" b="1" dirty="0" smtClean="0"/>
              <a:t>Малдиви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24600" y="2971800"/>
            <a:ext cx="2676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b="1" dirty="0" smtClean="0"/>
              <a:t>Плажа Навагио, Закинтос, Грчка</a:t>
            </a:r>
            <a:endParaRPr lang="en-US" sz="1400" b="1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5064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000" b="1" u="sng" dirty="0" smtClean="0">
                <a:latin typeface="Comic Sans MS" pitchFamily="66" charset="0"/>
              </a:rPr>
              <a:t>Манифестационе</a:t>
            </a:r>
            <a:r>
              <a:rPr lang="sr-Cyrl-RS" b="1" u="sng" dirty="0" smtClean="0">
                <a:latin typeface="Comic Sans MS" pitchFamily="66" charset="0"/>
              </a:rPr>
              <a:t> туристичке вредности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533400"/>
            <a:ext cx="441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чине културне, уметничке, спортске, научне и друге приредбе и садржаји.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2" descr="http://www.thelifeofluxury.com/images/albuquerque_international_balloon_fiest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5417" y="3741144"/>
            <a:ext cx="4261220" cy="2997636"/>
          </a:xfrm>
          <a:prstGeom prst="rect">
            <a:avLst/>
          </a:prstGeom>
          <a:noFill/>
        </p:spPr>
      </p:pic>
      <p:pic>
        <p:nvPicPr>
          <p:cNvPr id="5" name="Picture 4" descr="http://whenonearth.net/wp-content/uploads/2013/11/agueda-portugal-umbrella-sky-project-woe7-690x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457200"/>
            <a:ext cx="4286250" cy="32177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43600" y="1524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Улица кишобрана, Агуеда, Португал</a:t>
            </a:r>
            <a:endParaRPr lang="en-US" sz="1400" b="1" dirty="0"/>
          </a:p>
        </p:txBody>
      </p:sp>
      <p:pic>
        <p:nvPicPr>
          <p:cNvPr id="8194" name="Picture 2" descr="http://www.thereference-online.com/files/311/lightpower_esc_12_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96430" cy="30003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" y="44196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Евровизија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Валоризација ових вредности огледа се у њиховом организовању водећи рачуна о месту и времену одржавања те манифестације.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6400800"/>
            <a:ext cx="259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Фестивал балона, Тексас, САД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thelocal.fr/userdata/images/article/w468/7b4f7cfed005da1a12cf72aa9f00eddd80d71394596581c096632b5feaa47d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790"/>
            <a:ext cx="4762500" cy="2859535"/>
          </a:xfrm>
          <a:prstGeom prst="rect">
            <a:avLst/>
          </a:prstGeom>
          <a:noFill/>
        </p:spPr>
      </p:pic>
      <p:pic>
        <p:nvPicPr>
          <p:cNvPr id="27654" name="Picture 6" descr="http://www.radioaustralia.net.au/international/sites/default/files/imagecache/ra_article_feature/images/2012/07/28/4161150-4x3-700x525_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879773" cy="3048000"/>
          </a:xfrm>
          <a:prstGeom prst="rect">
            <a:avLst/>
          </a:prstGeom>
          <a:noFill/>
        </p:spPr>
      </p:pic>
      <p:pic>
        <p:nvPicPr>
          <p:cNvPr id="27658" name="Picture 10" descr="http://blog.hostelbookers.com/wp-content/uploads/2012/08/Rio-Carnival-2012-e1345114554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048000"/>
            <a:ext cx="4876800" cy="363050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943600" y="2971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Филмски фестивал у Кану, Француска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72200" y="3352800"/>
            <a:ext cx="2796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Олимпијске игре у Пекингу, Кина 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029200" y="3124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Карневал у Рију, Бразил</a:t>
            </a:r>
            <a:endParaRPr lang="en-US" sz="1400" b="1" dirty="0"/>
          </a:p>
        </p:txBody>
      </p:sp>
      <p:pic>
        <p:nvPicPr>
          <p:cNvPr id="27660" name="Picture 12" descr="http://mitchevans.com/i/images/news/rnd7-preview_mediu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52400"/>
            <a:ext cx="4038600" cy="26924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92017" y="2798284"/>
            <a:ext cx="16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Формула 1</a:t>
            </a:r>
            <a:endParaRPr lang="en-US" sz="1400" b="1" dirty="0"/>
          </a:p>
        </p:txBody>
      </p:sp>
      <p:pic>
        <p:nvPicPr>
          <p:cNvPr id="19" name="Picture 14" descr="http://www.vreme.com/g/images/1063488_26-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3416" y="3114101"/>
            <a:ext cx="4918211" cy="360997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828799" y="2819400"/>
            <a:ext cx="2362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Косидба на Рајцу, Србија</a:t>
            </a:r>
            <a:endParaRPr lang="en-US" sz="1400" b="1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000"/>
                            </p:stCondLst>
                            <p:childTnLst>
                              <p:par>
                                <p:cTn id="4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5" grpId="1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 smtClean="0">
                <a:latin typeface="Comic Sans MS" pitchFamily="66" charset="0"/>
              </a:rPr>
              <a:t>Амбијенталне туристичке вредности</a:t>
            </a:r>
            <a:endParaRPr lang="en-US" sz="2000" b="1" u="sng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1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latin typeface="Comic Sans MS" pitchFamily="66" charset="0"/>
              </a:rPr>
              <a:t>су творевине људског рада састављене од објеката који чине посебне целине.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06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dirty="0" smtClean="0">
                <a:latin typeface="Comic Sans MS" pitchFamily="66" charset="0"/>
              </a:rPr>
              <a:t>Настале су претежно људским радом и могу бити: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600200"/>
            <a:ext cx="404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latin typeface="Comic Sans MS" pitchFamily="66" charset="0"/>
              </a:rPr>
              <a:t>1.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индустријски</a:t>
            </a:r>
            <a:r>
              <a:rPr lang="sr-Cyrl-RS" dirty="0" smtClean="0">
                <a:latin typeface="Comic Sans MS" pitchFamily="66" charset="0"/>
              </a:rPr>
              <a:t> </a:t>
            </a:r>
            <a:r>
              <a:rPr lang="sr-Cyrl-RS" b="1" dirty="0" smtClean="0">
                <a:latin typeface="Comic Sans MS" pitchFamily="66" charset="0"/>
              </a:rPr>
              <a:t>комплекси</a:t>
            </a:r>
            <a:endParaRPr lang="en-US" b="1" dirty="0">
              <a:latin typeface="Comic Sans MS" pitchFamily="66" charset="0"/>
            </a:endParaRPr>
          </a:p>
        </p:txBody>
      </p:sp>
      <p:pic>
        <p:nvPicPr>
          <p:cNvPr id="29700" name="Picture 4" descr="https://deephighlands.files.wordpress.com/2013/02/hooverdambypassbridgeprojectcompletew-c9jttu352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257" y="3048000"/>
            <a:ext cx="5657850" cy="3676651"/>
          </a:xfrm>
          <a:prstGeom prst="rect">
            <a:avLst/>
          </a:prstGeom>
          <a:noFill/>
        </p:spPr>
      </p:pic>
      <p:pic>
        <p:nvPicPr>
          <p:cNvPr id="29704" name="Picture 8" descr="http://galleries.gothamistllc.com/asset/52fd4a7207fa4e5ff3d5b310/square/ivanpah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733800"/>
            <a:ext cx="3124200" cy="2952750"/>
          </a:xfrm>
          <a:prstGeom prst="rect">
            <a:avLst/>
          </a:prstGeom>
          <a:noFill/>
        </p:spPr>
      </p:pic>
      <p:pic>
        <p:nvPicPr>
          <p:cNvPr id="29712" name="Picture 16" descr="http://triggerwarnings.net/wp-content/uploads/2015/01/palm-springs-wind-far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"/>
            <a:ext cx="4191000" cy="2815828"/>
          </a:xfrm>
          <a:prstGeom prst="rect">
            <a:avLst/>
          </a:prstGeom>
          <a:noFill/>
        </p:spPr>
      </p:pic>
      <p:pic>
        <p:nvPicPr>
          <p:cNvPr id="29716" name="Picture 20" descr="https://venets.files.wordpress.com/2015/09/2cab122e00000578-0-image-a-17_1443003406374.jpg?w=350&amp;h=200&amp;crop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981200"/>
            <a:ext cx="3152660" cy="18015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276600" y="27432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Хуверова брана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19812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b="1" dirty="0" smtClean="0"/>
              <a:t>Силицијумска долина</a:t>
            </a:r>
            <a:endParaRPr lang="en-US" sz="14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r-Cyrl-RS" smtClean="0"/>
              <a:t>Гордана Васић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357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tamara99</dc:creator>
  <cp:lastModifiedBy>tamara99</cp:lastModifiedBy>
  <cp:revision>108</cp:revision>
  <dcterms:created xsi:type="dcterms:W3CDTF">2006-08-16T00:00:00Z</dcterms:created>
  <dcterms:modified xsi:type="dcterms:W3CDTF">2020-08-13T09:33:03Z</dcterms:modified>
</cp:coreProperties>
</file>