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229BC-7F5E-4CAF-9608-ACC4C483067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8E5D-F538-47F2-8984-9D5023146C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6BA-1327-4C3B-AC23-4C11EE6C662B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D913-FE7B-45CB-BA80-1DB58E546330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E639-A72C-4092-B627-FC053F54EF01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453C-2723-4640-B24E-38494F186423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4A58-860F-4522-B7B1-FC705DD6417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7D2-7EA5-43E2-8053-DD6EEA0C4C54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7E1-FFA2-4465-830C-D1BAFB2F701F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D58-89CB-44CE-B432-0D5897EFBF41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F962-EA9D-4719-BBBA-2D71736E59AE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9C-C606-46C3-AEFE-3E7D24E33DC3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8B78-09A3-419E-B216-F68451F10A36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51A8-B119-4BAC-B008-A70E2852CDF3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14400"/>
            <a:ext cx="73565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УМЕТНИЧКЕ</a:t>
            </a:r>
            <a:r>
              <a:rPr lang="sr-Cyrl-RS" sz="6000" b="1" dirty="0" smtClean="0">
                <a:latin typeface="Comic Sans MS" pitchFamily="66" charset="0"/>
              </a:rPr>
              <a:t> </a:t>
            </a:r>
            <a:r>
              <a:rPr lang="sr-Cyrl-RS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И </a:t>
            </a:r>
          </a:p>
          <a:p>
            <a:pPr algn="ctr"/>
            <a:r>
              <a:rPr lang="sr-Cyrl-RS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ЕТНОСОЦИЈАЛНЕ</a:t>
            </a:r>
          </a:p>
          <a:p>
            <a:pPr algn="ctr"/>
            <a:r>
              <a:rPr lang="sr-Cyrl-RS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ТУРИСТИЧКЕ</a:t>
            </a:r>
          </a:p>
          <a:p>
            <a:pPr algn="ctr"/>
            <a:r>
              <a:rPr lang="sr-Cyrl-RS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ВРЕДНОСТИ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593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u="sng" dirty="0" smtClean="0">
                <a:latin typeface="Comic Sans MS" pitchFamily="66" charset="0"/>
              </a:rPr>
              <a:t>Уметничке вредности </a:t>
            </a:r>
            <a:r>
              <a:rPr lang="sr-Cyrl-RS" dirty="0" smtClean="0">
                <a:latin typeface="Comic Sans MS" pitchFamily="66" charset="0"/>
              </a:rPr>
              <a:t>обухватају разноврсна уметничка дела која се међусобно разликују по времену настанка и врсти уметности.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http://www.navidiku.eu/magazin/wp-content/uploads/2011/05/milese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3724275" cy="2133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733800"/>
            <a:ext cx="200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Бели анђео, Милешева</a:t>
            </a:r>
            <a:endParaRPr lang="en-US" sz="1400" b="1" dirty="0"/>
          </a:p>
        </p:txBody>
      </p:sp>
      <p:pic>
        <p:nvPicPr>
          <p:cNvPr id="4100" name="Picture 4" descr="http://media.web.britannica.com/eb-media/07/60907-004-20791A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4970457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3657600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Колосеум у Риму</a:t>
            </a:r>
            <a:endParaRPr lang="en-US" sz="1400" b="1" dirty="0"/>
          </a:p>
        </p:txBody>
      </p:sp>
      <p:pic>
        <p:nvPicPr>
          <p:cNvPr id="4102" name="Picture 6" descr="https://d2wasljt46n4no.cloudfront.net/img/content-pages/your-visit-pages/SOH-landing-page_685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4038600"/>
            <a:ext cx="5410199" cy="2381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6400800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Зграда опере у Сиднеју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3962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Ове вредности могу бити из далеке или ближе прошлости као и из савременог доба.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5257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Према врсти уметности се деле на ликовне, архитектонске и сценске вредности.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933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Comic Sans MS" pitchFamily="66" charset="0"/>
              </a:rPr>
              <a:t>Ликовна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Cyrl-RS" b="1" dirty="0" smtClean="0">
                <a:latin typeface="Comic Sans MS" pitchFamily="66" charset="0"/>
              </a:rPr>
              <a:t>уметност</a:t>
            </a:r>
            <a:r>
              <a:rPr lang="sr-Cyrl-RS" dirty="0" smtClean="0">
                <a:latin typeface="Comic Sans MS" pitchFamily="66" charset="0"/>
              </a:rPr>
              <a:t> обухвата дела у области сликарства, вајарства и примењене уметности.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9793" y="6429038"/>
            <a:ext cx="1131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Мона Лиза</a:t>
            </a:r>
            <a:endParaRPr lang="en-US" sz="1400" b="1" dirty="0"/>
          </a:p>
        </p:txBody>
      </p:sp>
      <p:pic>
        <p:nvPicPr>
          <p:cNvPr id="3076" name="Picture 4" descr="http://www.navidiku.rs/magazin/wp-content/uploads/2010/02/mikelandjelo1-24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2286000" cy="2857500"/>
          </a:xfrm>
          <a:prstGeom prst="rect">
            <a:avLst/>
          </a:prstGeom>
          <a:noFill/>
        </p:spPr>
      </p:pic>
      <p:pic>
        <p:nvPicPr>
          <p:cNvPr id="3078" name="Picture 6" descr="http://media.4teachers.de/images/thumbs/image_thumb.4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3048000" cy="2286001"/>
          </a:xfrm>
          <a:prstGeom prst="rect">
            <a:avLst/>
          </a:prstGeom>
          <a:noFill/>
        </p:spPr>
      </p:pic>
      <p:pic>
        <p:nvPicPr>
          <p:cNvPr id="3080" name="Picture 8" descr="http://www.theage.com.au/ffximage/2006/06/01/mona_lisa_narrowweb__300x462,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175" y="2514600"/>
            <a:ext cx="2866375" cy="41866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299" y="3711766"/>
            <a:ext cx="186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Давид, Микеланђело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82" y="4103783"/>
            <a:ext cx="1166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Ромул и Рем</a:t>
            </a:r>
            <a:endParaRPr lang="en-US" sz="1400" b="1" dirty="0"/>
          </a:p>
        </p:txBody>
      </p:sp>
      <p:pic>
        <p:nvPicPr>
          <p:cNvPr id="3082" name="Picture 10" descr="http://www.visitflanders.com/en/binaries/atomium_tcm13-8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752600"/>
            <a:ext cx="3581400" cy="2571751"/>
          </a:xfrm>
          <a:prstGeom prst="rect">
            <a:avLst/>
          </a:prstGeom>
          <a:noFill/>
        </p:spPr>
      </p:pic>
      <p:pic>
        <p:nvPicPr>
          <p:cNvPr id="3084" name="Picture 12" descr="http://farm9.static.flickr.com/8611/16631129537_185689301e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419600"/>
            <a:ext cx="2819400" cy="182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00400" y="6248400"/>
            <a:ext cx="1874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“Град” Ада Циганлија</a:t>
            </a:r>
            <a:endParaRPr lang="en-US" sz="1400" b="1" dirty="0"/>
          </a:p>
        </p:txBody>
      </p:sp>
      <p:pic>
        <p:nvPicPr>
          <p:cNvPr id="3086" name="Picture 14" descr="http://keneckert.com/pictures/france/images/thumbs/Frat-Liber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1082" y="85553"/>
            <a:ext cx="2813598" cy="235284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4600" y="1219200"/>
            <a:ext cx="1024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Атомијум, </a:t>
            </a:r>
          </a:p>
          <a:p>
            <a:r>
              <a:rPr lang="sr-Cyrl-RS" sz="1400" b="1" dirty="0" smtClean="0"/>
              <a:t>Брисел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“Слобода” Де ла Кроа</a:t>
            </a:r>
            <a:endParaRPr lang="en-US" sz="1400" b="1" dirty="0"/>
          </a:p>
        </p:txBody>
      </p:sp>
      <p:pic>
        <p:nvPicPr>
          <p:cNvPr id="3088" name="Picture 16" descr="https://news.artnet.com/wp-content/news-upload/2014/09/pyramide_du_louvre-600x400@1x-150x15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04800"/>
            <a:ext cx="1657350" cy="14287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733800" y="838200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Лувр</a:t>
            </a:r>
            <a:endParaRPr lang="en-US" sz="1400" b="1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3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Comic Sans MS" pitchFamily="66" charset="0"/>
              </a:rPr>
              <a:t>Архитектонске вредности </a:t>
            </a:r>
            <a:r>
              <a:rPr lang="sr-Cyrl-RS" dirty="0" smtClean="0">
                <a:latin typeface="Comic Sans MS" pitchFamily="66" charset="0"/>
              </a:rPr>
              <a:t>имају грађевине са наглашеним уметничким или историјским значајем.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052" name="Picture 4" descr="https://leiter.files.wordpress.com/2009/12/partenon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19600"/>
            <a:ext cx="4868332" cy="2286000"/>
          </a:xfrm>
          <a:prstGeom prst="rect">
            <a:avLst/>
          </a:prstGeom>
          <a:noFill/>
        </p:spPr>
      </p:pic>
      <p:pic>
        <p:nvPicPr>
          <p:cNvPr id="2056" name="Picture 8" descr="http://www.niknasri.com/wp-content/uploads/2011/11/piramid-11-nov-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335780"/>
            <a:ext cx="3848100" cy="2388871"/>
          </a:xfrm>
          <a:prstGeom prst="rect">
            <a:avLst/>
          </a:prstGeom>
          <a:noFill/>
        </p:spPr>
      </p:pic>
      <p:pic>
        <p:nvPicPr>
          <p:cNvPr id="2058" name="Picture 10" descr="http://wallpaperswa.com/thumbnails/detail/20120906/castles%20germany%20neuschwanstein%20castle%204246x2768%20wallpaper_wallpaperswa.com_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4800600" cy="3128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4114800"/>
            <a:ext cx="1629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Партенон, Атина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74711" y="4001911"/>
            <a:ext cx="20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Нојшванштајл, Немачка </a:t>
            </a:r>
            <a:endParaRPr lang="en-US" sz="1400" b="1" dirty="0"/>
          </a:p>
        </p:txBody>
      </p:sp>
      <p:pic>
        <p:nvPicPr>
          <p:cNvPr id="2060" name="Picture 12" descr="http://media-cdn.tripadvisor.com/media/photo-s/08/de/39/e4/leaning-tower-of-pi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52400"/>
            <a:ext cx="3886200" cy="381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05400" y="4038600"/>
            <a:ext cx="158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Пирамиде у Гизи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886200"/>
            <a:ext cx="1755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Криви торањ у Пизи</a:t>
            </a:r>
            <a:endParaRPr lang="en-US" sz="1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067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Comic Sans MS" pitchFamily="66" charset="0"/>
              </a:rPr>
              <a:t>Театарске (сценске) вредности</a:t>
            </a:r>
            <a:r>
              <a:rPr lang="sr-Cyrl-RS" dirty="0" smtClean="0">
                <a:latin typeface="Comic Sans MS" pitchFamily="66" charset="0"/>
              </a:rPr>
              <a:t> обухватају дела драмске, балетске, музичке и оперске  уметности која се изводе у позориштима, операма, на радију или телевизији.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026" name="Picture 2" descr="http://media-s3.blogosfere.it/arteesalute/images/Teatro_alla_Scala-menu-cena-gala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"/>
            <a:ext cx="3962400" cy="2971800"/>
          </a:xfrm>
          <a:prstGeom prst="rect">
            <a:avLst/>
          </a:prstGeom>
          <a:noFill/>
        </p:spPr>
      </p:pic>
      <p:pic>
        <p:nvPicPr>
          <p:cNvPr id="1028" name="Picture 4" descr="http://www.femina.hr/images/articles/images/2010/orasar_cije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00400"/>
            <a:ext cx="51816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2590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Бољшој театар, Москва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37682" y="1371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Миланска Скала</a:t>
            </a:r>
            <a:endParaRPr lang="en-US" sz="1400" b="1" dirty="0"/>
          </a:p>
        </p:txBody>
      </p:sp>
      <p:pic>
        <p:nvPicPr>
          <p:cNvPr id="1030" name="Picture 6" descr="http://sampson.washcoll.edu/~tmorton3/finalProject/Images/times-square-billboards-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38600"/>
            <a:ext cx="3581400" cy="2628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3733800"/>
            <a:ext cx="1459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Бродвеј, Њујорк</a:t>
            </a:r>
            <a:endParaRPr lang="en-US" sz="1400" b="1" dirty="0"/>
          </a:p>
        </p:txBody>
      </p:sp>
      <p:pic>
        <p:nvPicPr>
          <p:cNvPr id="1032" name="Picture 8" descr="http://1.bp.blogspot.com/-6QvbpygxWQM/T9UMRgpL-cI/AAAAAAAAAGA/_WLl9f5dM-U/s400/IMG_1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19200"/>
            <a:ext cx="3581400" cy="2514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81200" y="3733800"/>
            <a:ext cx="1761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Глоб театар, Лондон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latin typeface="Comic Sans MS" pitchFamily="66" charset="0"/>
              </a:rPr>
              <a:t>Етносоцијалне туристичке вредности</a:t>
            </a:r>
            <a:r>
              <a:rPr lang="sr-Cyrl-RS" dirty="0" smtClean="0">
                <a:latin typeface="Comic Sans MS" pitchFamily="66" charset="0"/>
              </a:rPr>
              <a:t> обухватају обичаје, начин живота, ношњу, изворни народни мелос, традицију, начин исхране.</a:t>
            </a:r>
            <a:endParaRPr lang="en-US" b="1" u="sng" dirty="0">
              <a:latin typeface="Comic Sans MS" pitchFamily="66" charset="0"/>
            </a:endParaRPr>
          </a:p>
        </p:txBody>
      </p:sp>
      <p:pic>
        <p:nvPicPr>
          <p:cNvPr id="19458" name="Picture 2" descr="http://imagecache6.allposters.com/LRG/62/6238/1XZ31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6200"/>
            <a:ext cx="4191000" cy="2857500"/>
          </a:xfrm>
          <a:prstGeom prst="rect">
            <a:avLst/>
          </a:prstGeom>
          <a:noFill/>
        </p:spPr>
      </p:pic>
      <p:pic>
        <p:nvPicPr>
          <p:cNvPr id="19460" name="Picture 4" descr="http://4.bp.blogspot.com/_BTJSPBn1FAM/Se9R2RuVJAI/AAAAAAAAApk/vE9LzoFoIA4/s400/DSC07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41910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3581400"/>
            <a:ext cx="4000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Гарда у Грчкој (горе) и Великој Британији (доле)</a:t>
            </a:r>
            <a:endParaRPr lang="en-US" sz="1400" b="1" dirty="0"/>
          </a:p>
        </p:txBody>
      </p:sp>
      <p:pic>
        <p:nvPicPr>
          <p:cNvPr id="19462" name="Picture 6" descr="http://2.bp.blogspot.com/_8_ENa7sVpug/SrL6zbjksQI/AAAAAAAAGZc/T-oGzE7PctI/s400/53_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86200"/>
            <a:ext cx="4267200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3581400"/>
            <a:ext cx="212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Маорски ратнички плес</a:t>
            </a:r>
            <a:endParaRPr lang="en-US" sz="1400" b="1" dirty="0"/>
          </a:p>
        </p:txBody>
      </p:sp>
      <p:pic>
        <p:nvPicPr>
          <p:cNvPr id="19464" name="Picture 8" descr="http://www.bdonline.co.uk/Pictures/web/e/n/m/LBCC_hula_danc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85800"/>
            <a:ext cx="4267200" cy="2971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91400" y="3581400"/>
            <a:ext cx="1635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Хавајски хула плес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lija.meximas.com/images/kola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962400" cy="2971800"/>
          </a:xfrm>
          <a:prstGeom prst="rect">
            <a:avLst/>
          </a:prstGeom>
          <a:noFill/>
        </p:spPr>
      </p:pic>
      <p:pic>
        <p:nvPicPr>
          <p:cNvPr id="18436" name="Picture 4" descr="https://s-media-cache-ak0.pinimg.com/236x/03/db/1f/03db1ff529cce4e76fefb5ccf8ecd1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"/>
            <a:ext cx="2199701" cy="2971800"/>
          </a:xfrm>
          <a:prstGeom prst="rect">
            <a:avLst/>
          </a:prstGeom>
          <a:noFill/>
        </p:spPr>
      </p:pic>
      <p:pic>
        <p:nvPicPr>
          <p:cNvPr id="18438" name="Picture 6" descr="http://i392.photobucket.com/albums/pp6/SerbianCulture/Serbian%20Architecture/Serbian%20food/food_00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5943600" cy="3547873"/>
          </a:xfrm>
          <a:prstGeom prst="rect">
            <a:avLst/>
          </a:prstGeom>
          <a:noFill/>
        </p:spPr>
      </p:pic>
      <p:pic>
        <p:nvPicPr>
          <p:cNvPr id="18440" name="Picture 8" descr="http://www.sbs.com.au/food/sites/sbs.com.au.food/files/styles/single/public/Sarma-or-Cabbage-Rolls.jpg?itok=uFxLxovv&amp;mtime=13758359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2400"/>
            <a:ext cx="2254468" cy="2971800"/>
          </a:xfrm>
          <a:prstGeom prst="rect">
            <a:avLst/>
          </a:prstGeom>
          <a:noFill/>
        </p:spPr>
      </p:pic>
      <p:pic>
        <p:nvPicPr>
          <p:cNvPr id="18442" name="Picture 10" descr="https://s-media-cache-ak0.pinimg.com/236x/39/06/49/3906499a98be2ed5eb9f2642b45a4f6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200400"/>
            <a:ext cx="2476500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" y="0"/>
            <a:ext cx="91439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dirty="0" smtClean="0">
                <a:latin typeface="Comic Sans MS" pitchFamily="66" charset="0"/>
              </a:rPr>
              <a:t>ХВАЛА НА ПАЖЊИ</a:t>
            </a:r>
          </a:p>
          <a:p>
            <a:pPr algn="ctr"/>
            <a:endParaRPr lang="sr-Cyrl-RS" sz="6000" dirty="0" smtClean="0">
              <a:latin typeface="Comic Sans MS" pitchFamily="66" charset="0"/>
            </a:endParaRPr>
          </a:p>
          <a:p>
            <a:pPr algn="ctr"/>
            <a:r>
              <a:rPr lang="sr-Cyrl-RS" sz="6000" dirty="0" smtClean="0">
                <a:latin typeface="Comic Sans MS" pitchFamily="66" charset="0"/>
              </a:rPr>
              <a:t>Новембар 2015.</a:t>
            </a:r>
          </a:p>
          <a:p>
            <a:pPr algn="ctr"/>
            <a:endParaRPr lang="sr-Cyrl-RS" sz="6000" dirty="0" smtClean="0">
              <a:latin typeface="Comic Sans MS" pitchFamily="66" charset="0"/>
            </a:endParaRPr>
          </a:p>
          <a:p>
            <a:pPr algn="ctr"/>
            <a:r>
              <a:rPr lang="sr-Cyrl-RS" sz="6000" dirty="0" smtClean="0">
                <a:latin typeface="Comic Sans MS" pitchFamily="66" charset="0"/>
              </a:rPr>
              <a:t>Аутор</a:t>
            </a:r>
          </a:p>
          <a:p>
            <a:pPr algn="ctr"/>
            <a:endParaRPr lang="sr-Cyrl-RS" sz="6000" dirty="0" smtClean="0">
              <a:latin typeface="Comic Sans MS" pitchFamily="66" charset="0"/>
            </a:endParaRPr>
          </a:p>
          <a:p>
            <a:pPr algn="ctr"/>
            <a:r>
              <a:rPr lang="sr-Cyrl-RS" sz="6000" dirty="0" smtClean="0">
                <a:latin typeface="Comic Sans MS" pitchFamily="66" charset="0"/>
              </a:rPr>
              <a:t>Гордана Васић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223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19</cp:revision>
  <dcterms:created xsi:type="dcterms:W3CDTF">2006-08-16T00:00:00Z</dcterms:created>
  <dcterms:modified xsi:type="dcterms:W3CDTF">2020-08-13T09:35:36Z</dcterms:modified>
</cp:coreProperties>
</file>