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0" y="635"/>
            <a:ext cx="1219136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15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 </a:t>
            </a:r>
            <a:endParaRPr lang="sr-Cyrl-RS" altLang="en-US" sz="15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15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СРБИЈЕ</a:t>
            </a:r>
            <a:endParaRPr lang="sr-Cyrl-RS" altLang="en-US" sz="15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4605" y="648335"/>
            <a:ext cx="12145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је време а шта клима?</a:t>
            </a:r>
            <a:endParaRPr lang="sr-Cyrl-RS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4605" y="1719580"/>
            <a:ext cx="1217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су климатски елементи а шта климатски чиниоци?</a:t>
            </a:r>
            <a:endParaRPr lang="sr-Cyrl-RS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605" y="41116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климатски типови су заступљени у нашој земљи?</a:t>
            </a:r>
            <a:endParaRPr lang="sr-Cyrl-RS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-635" y="2884805"/>
            <a:ext cx="1222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утиче на формирање климе у Србији? </a:t>
            </a:r>
            <a:endParaRPr lang="sr-Cyrl-RS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4605" y="151130"/>
            <a:ext cx="12162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 </a:t>
            </a:r>
            <a:r>
              <a:rPr lang="sr-Cyrl-RS" altLang="en-US" sz="2400">
                <a:effectLst/>
              </a:rPr>
              <a:t>је тренутно стање климатских елемената изнад неког места.</a:t>
            </a:r>
            <a:endParaRPr lang="sr-Cyrl-RS" altLang="en-US" sz="2400">
              <a:effectLst/>
            </a:endParaRPr>
          </a:p>
        </p:txBody>
      </p:sp>
      <p:pic>
        <p:nvPicPr>
          <p:cNvPr id="4" name="Picture 3" descr="hqdefa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" y="611505"/>
            <a:ext cx="4664710" cy="3498850"/>
          </a:xfrm>
          <a:prstGeom prst="rect">
            <a:avLst/>
          </a:prstGeom>
        </p:spPr>
      </p:pic>
      <p:pic>
        <p:nvPicPr>
          <p:cNvPr id="6" name="Picture 5" descr="prognoza6_1000x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325" y="611505"/>
            <a:ext cx="6963410" cy="3498215"/>
          </a:xfrm>
          <a:prstGeom prst="rect">
            <a:avLst/>
          </a:prstGeom>
        </p:spPr>
      </p:pic>
      <p:pic>
        <p:nvPicPr>
          <p:cNvPr id="7" name="Picture 6" descr="250px-__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278630"/>
            <a:ext cx="3677285" cy="2442845"/>
          </a:xfrm>
          <a:prstGeom prst="rect">
            <a:avLst/>
          </a:prstGeom>
        </p:spPr>
      </p:pic>
      <p:pic>
        <p:nvPicPr>
          <p:cNvPr id="9" name="Picture 8" descr="1561261_radarski-2_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" y="4278630"/>
            <a:ext cx="3602990" cy="24428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7715885" y="4418330"/>
            <a:ext cx="44615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sr-Cyrl-RS" altLang="en-US" sz="2400"/>
              <a:t>     Климатски елементи се очитавају три пута дневно на 20ак мерних станица а обрађују у Хидрометеоролошком заводу у Београду.  </a:t>
            </a:r>
            <a:endParaRPr lang="sr-Cyrl-R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  <p:pic>
        <p:nvPicPr>
          <p:cNvPr id="14344" name="Picture 8" descr="http://www.weathersnob.com/pictures/solarpowered-outdoor-thermomete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3825" y="487045"/>
            <a:ext cx="2223770" cy="2784475"/>
          </a:xfrm>
          <a:prstGeom prst="rect">
            <a:avLst/>
          </a:prstGeom>
          <a:noFill/>
        </p:spPr>
      </p:pic>
      <p:sp>
        <p:nvSpPr>
          <p:cNvPr id="3" name="Text Box 2"/>
          <p:cNvSpPr txBox="1"/>
          <p:nvPr/>
        </p:nvSpPr>
        <p:spPr>
          <a:xfrm>
            <a:off x="1630680" y="26670"/>
            <a:ext cx="3557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sr-Cyrl-RS" altLang="en-US" sz="2400" b="1">
                <a:solidFill>
                  <a:srgbClr val="C00000"/>
                </a:solidFill>
              </a:rPr>
              <a:t>Климатски елементи</a:t>
            </a:r>
            <a:r>
              <a:rPr lang="sr-Cyrl-RS" altLang="en-US" sz="2400"/>
              <a:t> су:</a:t>
            </a:r>
            <a:endParaRPr lang="sr-Cyrl-RS" alt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2348230" y="487045"/>
            <a:ext cx="3742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1. температура ваздуха</a:t>
            </a:r>
            <a:endParaRPr lang="sr-Cyrl-RS" altLang="en-US" sz="2000"/>
          </a:p>
        </p:txBody>
      </p:sp>
      <p:sp>
        <p:nvSpPr>
          <p:cNvPr id="5" name="Text Box 4"/>
          <p:cNvSpPr txBox="1"/>
          <p:nvPr/>
        </p:nvSpPr>
        <p:spPr>
          <a:xfrm>
            <a:off x="109220" y="134620"/>
            <a:ext cx="1676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>
                <a:solidFill>
                  <a:schemeClr val="tx1"/>
                </a:solidFill>
              </a:rPr>
              <a:t>Термометар</a:t>
            </a:r>
            <a:endParaRPr lang="sr-Cyrl-RS" altLang="en-US" b="1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332990" y="940435"/>
            <a:ext cx="2686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2. влажност ваздуха</a:t>
            </a:r>
            <a:endParaRPr lang="sr-Cyrl-RS" altLang="en-US" sz="2000"/>
          </a:p>
        </p:txBody>
      </p:sp>
      <p:pic>
        <p:nvPicPr>
          <p:cNvPr id="14340" name="Picture 4" descr="https://www.avogadro-lab-supply.com/item_images/M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346450"/>
            <a:ext cx="2110105" cy="3375025"/>
          </a:xfrm>
          <a:prstGeom prst="rect">
            <a:avLst/>
          </a:prstGeom>
          <a:noFill/>
        </p:spPr>
      </p:pic>
      <p:sp>
        <p:nvSpPr>
          <p:cNvPr id="7" name="Text Box 6"/>
          <p:cNvSpPr txBox="1"/>
          <p:nvPr/>
        </p:nvSpPr>
        <p:spPr>
          <a:xfrm>
            <a:off x="123825" y="6346825"/>
            <a:ext cx="166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>
                <a:solidFill>
                  <a:schemeClr val="tx1"/>
                </a:solidFill>
              </a:rPr>
              <a:t>Хигрометар</a:t>
            </a:r>
            <a:endParaRPr lang="sr-Cyrl-RS" altLang="en-US" b="1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347595" y="1339215"/>
            <a:ext cx="2547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3. ваздушни притисак</a:t>
            </a:r>
            <a:endParaRPr lang="sr-Cyrl-RS" altLang="en-US" sz="2000"/>
          </a:p>
        </p:txBody>
      </p:sp>
      <p:pic>
        <p:nvPicPr>
          <p:cNvPr id="14346" name="Picture 10" descr="http://www.robertwhite.com/prodsgif/14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135" y="134620"/>
            <a:ext cx="3262630" cy="3137535"/>
          </a:xfrm>
          <a:prstGeom prst="rect">
            <a:avLst/>
          </a:prstGeom>
          <a:noFill/>
        </p:spPr>
      </p:pic>
      <p:sp>
        <p:nvSpPr>
          <p:cNvPr id="9" name="Text Box 8"/>
          <p:cNvSpPr txBox="1"/>
          <p:nvPr/>
        </p:nvSpPr>
        <p:spPr>
          <a:xfrm>
            <a:off x="10319385" y="2913380"/>
            <a:ext cx="177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sr-Cyrl-RS" altLang="en-US" b="1"/>
              <a:t>Барометар</a:t>
            </a:r>
            <a:endParaRPr lang="sr-Cyrl-RS" altLang="en-US" b="1"/>
          </a:p>
        </p:txBody>
      </p:sp>
      <p:sp>
        <p:nvSpPr>
          <p:cNvPr id="10" name="Text Box 9"/>
          <p:cNvSpPr txBox="1"/>
          <p:nvPr/>
        </p:nvSpPr>
        <p:spPr>
          <a:xfrm>
            <a:off x="2348230" y="1737995"/>
            <a:ext cx="2656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4. ветар</a:t>
            </a:r>
            <a:endParaRPr lang="sr-Cyrl-RS" altLang="en-US" sz="2000"/>
          </a:p>
        </p:txBody>
      </p:sp>
      <p:pic>
        <p:nvPicPr>
          <p:cNvPr id="11" name="Picture 10" descr="http://www.daviddarling.info/images/ane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930" y="3459480"/>
            <a:ext cx="2468880" cy="3261995"/>
          </a:xfrm>
          <a:prstGeom prst="rect">
            <a:avLst/>
          </a:prstGeom>
          <a:noFill/>
        </p:spPr>
      </p:pic>
      <p:sp>
        <p:nvSpPr>
          <p:cNvPr id="12" name="Text Box 11"/>
          <p:cNvSpPr txBox="1"/>
          <p:nvPr/>
        </p:nvSpPr>
        <p:spPr>
          <a:xfrm>
            <a:off x="6551930" y="3502025"/>
            <a:ext cx="1708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/>
              <a:t>Анемометар</a:t>
            </a:r>
            <a:endParaRPr lang="sr-Cyrl-RS" altLang="en-US" b="1"/>
          </a:p>
        </p:txBody>
      </p:sp>
      <p:pic>
        <p:nvPicPr>
          <p:cNvPr id="13" name="Picture 12" descr="https://lh5.googleusercontent.com/-qRuUAmjmuNo/TWpJaP96euI/AAAAAAAAJpk/iRb9Dqo1jnw/s640/Campbell%25E2%2580%2593Stokes+Sunshine+Recorder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8230" y="3470275"/>
            <a:ext cx="4065270" cy="3251200"/>
          </a:xfrm>
          <a:prstGeom prst="rect">
            <a:avLst/>
          </a:prstGeom>
          <a:noFill/>
        </p:spPr>
      </p:pic>
      <p:sp>
        <p:nvSpPr>
          <p:cNvPr id="14" name="Text Box 13"/>
          <p:cNvSpPr txBox="1"/>
          <p:nvPr/>
        </p:nvSpPr>
        <p:spPr>
          <a:xfrm>
            <a:off x="2348230" y="2136775"/>
            <a:ext cx="3075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5. осунчаност</a:t>
            </a:r>
            <a:endParaRPr lang="sr-Cyrl-RS" altLang="en-US" sz="2000"/>
          </a:p>
        </p:txBody>
      </p:sp>
      <p:sp>
        <p:nvSpPr>
          <p:cNvPr id="15" name="Text Box 14"/>
          <p:cNvSpPr txBox="1"/>
          <p:nvPr/>
        </p:nvSpPr>
        <p:spPr>
          <a:xfrm>
            <a:off x="2347595" y="2535555"/>
            <a:ext cx="3137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6. облачност</a:t>
            </a:r>
            <a:endParaRPr lang="sr-Cyrl-RS" altLang="en-US" sz="2000"/>
          </a:p>
        </p:txBody>
      </p:sp>
      <p:sp>
        <p:nvSpPr>
          <p:cNvPr id="16" name="Text Box 15"/>
          <p:cNvSpPr txBox="1"/>
          <p:nvPr/>
        </p:nvSpPr>
        <p:spPr>
          <a:xfrm>
            <a:off x="2348230" y="2872740"/>
            <a:ext cx="3043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7. падавине</a:t>
            </a:r>
            <a:endParaRPr lang="sr-Cyrl-RS" altLang="en-US" sz="2000"/>
          </a:p>
        </p:txBody>
      </p:sp>
      <p:sp>
        <p:nvSpPr>
          <p:cNvPr id="17" name="Text Box 16"/>
          <p:cNvSpPr txBox="1"/>
          <p:nvPr/>
        </p:nvSpPr>
        <p:spPr>
          <a:xfrm>
            <a:off x="2348230" y="3502025"/>
            <a:ext cx="2174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/>
              <a:t>Хелиограф</a:t>
            </a:r>
            <a:endParaRPr lang="sr-Cyrl-RS" altLang="en-US" b="1"/>
          </a:p>
        </p:txBody>
      </p:sp>
      <p:pic>
        <p:nvPicPr>
          <p:cNvPr id="13316" name="Picture 4" descr="http://www.theolivecentre.com/RainMAXX-280mm-Rain-Gauge-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9240" y="3477260"/>
            <a:ext cx="2930525" cy="3237865"/>
          </a:xfrm>
          <a:prstGeom prst="rect">
            <a:avLst/>
          </a:prstGeom>
          <a:noFill/>
        </p:spPr>
      </p:pic>
      <p:pic>
        <p:nvPicPr>
          <p:cNvPr id="18" name="Picture 17" descr="oblaci-4-638"/>
          <p:cNvPicPr>
            <a:picLocks noChangeAspect="1"/>
          </p:cNvPicPr>
          <p:nvPr/>
        </p:nvPicPr>
        <p:blipFill>
          <a:blip r:embed="rId7"/>
          <a:srcRect l="6395" r="12268" b="3062"/>
          <a:stretch>
            <a:fillRect/>
          </a:stretch>
        </p:blipFill>
        <p:spPr>
          <a:xfrm>
            <a:off x="5187950" y="134620"/>
            <a:ext cx="3517265" cy="314706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9178290" y="3459480"/>
            <a:ext cx="172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/>
              <a:t>Кишомер</a:t>
            </a:r>
            <a:endParaRPr lang="sr-Cyrl-R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7" grpId="0"/>
      <p:bldP spid="15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  <p:pic>
        <p:nvPicPr>
          <p:cNvPr id="3" name="Picture 2" descr="6180008_istorija-nauke-vladimir-jaksic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6930" y="205105"/>
            <a:ext cx="3524885" cy="26435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692775" y="150495"/>
            <a:ext cx="2764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sr-Cyrl-RS" altLang="en-US" b="1"/>
              <a:t>Владимир Јакшић</a:t>
            </a:r>
            <a:endParaRPr lang="sr-Cyrl-RS" alt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14605" y="58420"/>
            <a:ext cx="6166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400" b="1">
                <a:solidFill>
                  <a:srgbClr val="C00000"/>
                </a:solidFill>
              </a:rPr>
              <a:t>Клима </a:t>
            </a:r>
            <a:r>
              <a:rPr lang="sr-Cyrl-RS" altLang="en-US" sz="2400"/>
              <a:t>је вишегодишњи режим времена. </a:t>
            </a:r>
            <a:endParaRPr lang="sr-Cyrl-RS" alt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14605" y="742950"/>
            <a:ext cx="844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sr-Cyrl-RS" altLang="en-US" sz="2400"/>
              <a:t>Прва мерења у Србији је започео професор Лицеја Владимир Јакшић 1. јануара 1848. године.</a:t>
            </a:r>
            <a:endParaRPr lang="sr-Cyrl-RS" alt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14605" y="1750695"/>
            <a:ext cx="3350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400" b="1">
                <a:solidFill>
                  <a:srgbClr val="C00000"/>
                </a:solidFill>
              </a:rPr>
              <a:t>Климатски чиниоци</a:t>
            </a:r>
            <a:r>
              <a:rPr lang="sr-Cyrl-RS" altLang="en-US" sz="2400" b="1">
                <a:solidFill>
                  <a:schemeClr val="tx1"/>
                </a:solidFill>
              </a:rPr>
              <a:t> </a:t>
            </a:r>
            <a:r>
              <a:rPr lang="sr-Cyrl-RS" altLang="en-US" sz="2400">
                <a:solidFill>
                  <a:schemeClr val="tx1"/>
                </a:solidFill>
              </a:rPr>
              <a:t>су:</a:t>
            </a:r>
            <a:endParaRPr lang="sr-Cyrl-RS" altLang="en-US" sz="240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2449830"/>
            <a:ext cx="5171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1. географска ширина</a:t>
            </a:r>
            <a:endParaRPr lang="sr-Cyrl-RS" altLang="en-US" sz="2000"/>
          </a:p>
        </p:txBody>
      </p:sp>
      <p:pic>
        <p:nvPicPr>
          <p:cNvPr id="9" name="Picture 8" descr="klimatske-zone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0" y="3003550"/>
            <a:ext cx="4470400" cy="371792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4605" y="2848610"/>
            <a:ext cx="38519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2. рељеф</a:t>
            </a:r>
            <a:endParaRPr lang="sr-Cyrl-RS" altLang="en-US" sz="2000"/>
          </a:p>
          <a:p>
            <a:r>
              <a:rPr lang="sr-Cyrl-RS" altLang="en-US" sz="2000"/>
              <a:t>    - надморска висина</a:t>
            </a:r>
            <a:endParaRPr lang="sr-Cyrl-RS" altLang="en-US" sz="2000"/>
          </a:p>
          <a:p>
            <a:r>
              <a:rPr lang="sr-Cyrl-RS" altLang="en-US" sz="2000"/>
              <a:t>    - правац пружања планина</a:t>
            </a:r>
            <a:endParaRPr lang="sr-Cyrl-RS" altLang="en-US" sz="2000"/>
          </a:p>
        </p:txBody>
      </p:sp>
      <p:sp>
        <p:nvSpPr>
          <p:cNvPr id="11" name="Text Box 10"/>
          <p:cNvSpPr txBox="1"/>
          <p:nvPr/>
        </p:nvSpPr>
        <p:spPr>
          <a:xfrm>
            <a:off x="-8255" y="3863340"/>
            <a:ext cx="3897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3. распоред копна и мора</a:t>
            </a:r>
            <a:endParaRPr lang="sr-Cyrl-RS" altLang="en-US" sz="2000"/>
          </a:p>
        </p:txBody>
      </p:sp>
      <p:sp>
        <p:nvSpPr>
          <p:cNvPr id="12" name="Text Box 11"/>
          <p:cNvSpPr txBox="1"/>
          <p:nvPr/>
        </p:nvSpPr>
        <p:spPr>
          <a:xfrm>
            <a:off x="0" y="4262120"/>
            <a:ext cx="3851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4. ваздушне масе</a:t>
            </a:r>
            <a:endParaRPr lang="sr-Cyrl-RS" altLang="en-US" sz="2000"/>
          </a:p>
        </p:txBody>
      </p:sp>
      <p:sp>
        <p:nvSpPr>
          <p:cNvPr id="13" name="Text Box 12"/>
          <p:cNvSpPr txBox="1"/>
          <p:nvPr/>
        </p:nvSpPr>
        <p:spPr>
          <a:xfrm>
            <a:off x="7620" y="4662805"/>
            <a:ext cx="3836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5. морске струје</a:t>
            </a:r>
            <a:endParaRPr lang="sr-Cyrl-RS" altLang="en-US" sz="2000"/>
          </a:p>
        </p:txBody>
      </p:sp>
      <p:sp>
        <p:nvSpPr>
          <p:cNvPr id="14" name="Text Box 13"/>
          <p:cNvSpPr txBox="1"/>
          <p:nvPr/>
        </p:nvSpPr>
        <p:spPr>
          <a:xfrm>
            <a:off x="-4445" y="5109210"/>
            <a:ext cx="3835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6. подлога и вегетација</a:t>
            </a:r>
            <a:endParaRPr lang="sr-Cyrl-RS" altLang="en-US" sz="2000"/>
          </a:p>
        </p:txBody>
      </p:sp>
      <p:sp>
        <p:nvSpPr>
          <p:cNvPr id="15" name="Text Box 14"/>
          <p:cNvSpPr txBox="1"/>
          <p:nvPr/>
        </p:nvSpPr>
        <p:spPr>
          <a:xfrm>
            <a:off x="0" y="5507990"/>
            <a:ext cx="3789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000"/>
              <a:t>7. човек</a:t>
            </a:r>
            <a:endParaRPr lang="sr-Cyrl-RS" altLang="en-US" sz="2000"/>
          </a:p>
        </p:txBody>
      </p:sp>
      <p:pic>
        <p:nvPicPr>
          <p:cNvPr id="19" name="Picture 18" descr="2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" y="5906770"/>
            <a:ext cx="3136265" cy="814705"/>
          </a:xfrm>
          <a:prstGeom prst="rect">
            <a:avLst/>
          </a:prstGeom>
        </p:spPr>
      </p:pic>
      <p:pic>
        <p:nvPicPr>
          <p:cNvPr id="3074" name="Picture 2" descr="http://geology.com/world/eur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500" y="3002915"/>
            <a:ext cx="3987800" cy="3718560"/>
          </a:xfrm>
          <a:prstGeom prst="rect">
            <a:avLst/>
          </a:prstGeom>
          <a:noFill/>
        </p:spPr>
      </p:pic>
      <p:sp>
        <p:nvSpPr>
          <p:cNvPr id="18" name="Down Arrow 17"/>
          <p:cNvSpPr/>
          <p:nvPr/>
        </p:nvSpPr>
        <p:spPr>
          <a:xfrm>
            <a:off x="5317490" y="3823335"/>
            <a:ext cx="608330" cy="10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4890770" y="5507990"/>
            <a:ext cx="660400" cy="106743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365500" y="4662805"/>
            <a:ext cx="1158875" cy="6318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1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  <p:pic>
        <p:nvPicPr>
          <p:cNvPr id="3" name="Picture 2" descr="d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85" y="1911985"/>
            <a:ext cx="3715385" cy="480949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2085" y="65405"/>
            <a:ext cx="3714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000" b="1"/>
              <a:t>Температура ваздуха</a:t>
            </a:r>
            <a:r>
              <a:rPr lang="sr-Cyrl-RS" altLang="en-US" b="1"/>
              <a:t> </a:t>
            </a:r>
            <a:endParaRPr lang="sr-Cyrl-RS" altLang="en-US" b="1"/>
          </a:p>
        </p:txBody>
      </p:sp>
      <p:pic>
        <p:nvPicPr>
          <p:cNvPr id="5" name="Picture 4" descr="image_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005" y="1911985"/>
            <a:ext cx="4015740" cy="47739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041005" y="65405"/>
            <a:ext cx="401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000" b="1"/>
              <a:t>Падавине</a:t>
            </a:r>
            <a:endParaRPr lang="sr-Cyrl-RS" altLang="en-US" sz="2000" b="1"/>
          </a:p>
        </p:txBody>
      </p:sp>
      <p:pic>
        <p:nvPicPr>
          <p:cNvPr id="7" name="Picture 6" descr="d0b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11350"/>
            <a:ext cx="3832860" cy="47745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038600" y="65405"/>
            <a:ext cx="3832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2000" b="1"/>
              <a:t>Ваздушне масе</a:t>
            </a:r>
            <a:endParaRPr lang="sr-Cyrl-RS" altLang="en-US" sz="2000" b="1"/>
          </a:p>
        </p:txBody>
      </p:sp>
      <p:sp>
        <p:nvSpPr>
          <p:cNvPr id="9" name="Text Box 8"/>
          <p:cNvSpPr txBox="1"/>
          <p:nvPr/>
        </p:nvSpPr>
        <p:spPr>
          <a:xfrm>
            <a:off x="172085" y="464185"/>
            <a:ext cx="3725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/>
              <a:t>24.07.2007. године + 44,9</a:t>
            </a:r>
            <a:r>
              <a:rPr lang="sr-Cyrl-RS" altLang="en-US" baseline="30000"/>
              <a:t>о</a:t>
            </a:r>
            <a:r>
              <a:rPr lang="sr-Cyrl-RS" altLang="en-US"/>
              <a:t> Ц</a:t>
            </a:r>
            <a:endParaRPr lang="sr-Cyrl-RS" altLang="en-US"/>
          </a:p>
          <a:p>
            <a:pPr algn="ctr"/>
            <a:r>
              <a:rPr lang="sr-Cyrl-RS" altLang="en-US"/>
              <a:t>у Смедеревској Паланци</a:t>
            </a:r>
            <a:endParaRPr lang="sr-Cyrl-RS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171450" y="1109345"/>
            <a:ext cx="3726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/>
              <a:t>13.01.1985. године -39,5</a:t>
            </a:r>
            <a:r>
              <a:rPr lang="sr-Cyrl-RS" altLang="en-US" baseline="30000"/>
              <a:t>о</a:t>
            </a:r>
            <a:r>
              <a:rPr lang="sr-Cyrl-RS" altLang="en-US"/>
              <a:t>Ц</a:t>
            </a:r>
            <a:endParaRPr lang="sr-Cyrl-RS" altLang="en-US"/>
          </a:p>
          <a:p>
            <a:pPr algn="ctr"/>
            <a:r>
              <a:rPr lang="sr-Cyrl-RS" altLang="en-US"/>
              <a:t>Карајукића Бунари на Пештеру</a:t>
            </a:r>
            <a:endParaRPr lang="sr-Cyrl-RS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4038600" y="1109345"/>
            <a:ext cx="3832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/>
              <a:t>11.10 - 10.11.1953. године кошава је у Србији непрекидно дувала 31 дан</a:t>
            </a:r>
            <a:endParaRPr lang="sr-Cyrl-RS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4038600" y="464185"/>
            <a:ext cx="3832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/>
              <a:t>Најчешћи ветрови код нас су кошава, северац и западни ветрови.</a:t>
            </a:r>
            <a:endParaRPr lang="sr-Cyrl-RS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8041005" y="464185"/>
            <a:ext cx="4015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/>
              <a:t>Количина падавина опада од југа и запада ка северу и истоку.</a:t>
            </a:r>
            <a:endParaRPr lang="sr-Cyrl-RS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8041640" y="1109345"/>
            <a:ext cx="4013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/>
              <a:t>Падавине најчешће доносе западни ветрови са Атлантског океана.</a:t>
            </a:r>
            <a:endParaRPr lang="sr-Cyrl-R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690" y="105410"/>
            <a:ext cx="533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rgbClr val="C00000"/>
                </a:solidFill>
              </a:rPr>
              <a:t>1. </a:t>
            </a:r>
            <a:r>
              <a:rPr lang="sr-Cyrl-CS" sz="2000" b="1" dirty="0" smtClean="0">
                <a:solidFill>
                  <a:srgbClr val="C00000"/>
                </a:solidFill>
              </a:rPr>
              <a:t>ПАНОНСКО-КОНТИНЕНТАЛНА КЛИМА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1055" y="730885"/>
            <a:ext cx="755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Распростирање </a:t>
            </a:r>
            <a:r>
              <a:rPr lang="sr-Cyrl-RS" altLang="sr-Cyrl-CS" dirty="0" smtClean="0"/>
              <a:t>- </a:t>
            </a:r>
            <a:r>
              <a:rPr lang="sr-Cyrl-CS" dirty="0" smtClean="0"/>
              <a:t>обухвата дно и обод Панонске области до 600 мнв.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1690" y="1300480"/>
            <a:ext cx="7559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alt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Одлике </a:t>
            </a:r>
            <a:r>
              <a:rPr lang="sr-Cyrl-RS" altLang="sr-Cyrl-CS" dirty="0" smtClean="0"/>
              <a:t>- </a:t>
            </a:r>
            <a:r>
              <a:rPr lang="sr-Cyrl-CS" dirty="0" smtClean="0"/>
              <a:t>лета су сушна и топла а зиме оштре и хладне, са честим мразом. Прелазна годишња доба су слабо изражена а количина падавина је мала. Кошава је доминантан ветар.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1690" y="2424430"/>
            <a:ext cx="548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rgbClr val="C00000"/>
                </a:solidFill>
              </a:rPr>
              <a:t>2. </a:t>
            </a:r>
            <a:r>
              <a:rPr lang="sr-Cyrl-CS" sz="2000" b="1" dirty="0" smtClean="0">
                <a:solidFill>
                  <a:srgbClr val="C00000"/>
                </a:solidFill>
              </a:rPr>
              <a:t>УМЕРЕНО КОНТИНЕНТАЛНА КЛИМА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1690" y="5579745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1690" y="4810760"/>
            <a:ext cx="3429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rgbClr val="C00000"/>
                </a:solidFill>
              </a:rPr>
              <a:t>3.</a:t>
            </a:r>
            <a:r>
              <a:rPr lang="sr-Cyrl-CS" sz="2000" b="1" dirty="0" smtClean="0">
                <a:solidFill>
                  <a:srgbClr val="C00000"/>
                </a:solidFill>
              </a:rPr>
              <a:t> ПЛАНИНСКА КЛИМА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1690" y="3039110"/>
            <a:ext cx="755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Распростирање </a:t>
            </a:r>
            <a:r>
              <a:rPr lang="sr-Cyrl-RS" altLang="sr-Cyrl-CS" dirty="0" smtClean="0"/>
              <a:t>- </a:t>
            </a:r>
            <a:r>
              <a:rPr lang="sr-Cyrl-CS" dirty="0" smtClean="0"/>
              <a:t>обухвата просторе са надморском висином од 600 </a:t>
            </a:r>
            <a:r>
              <a:rPr lang="sr-Cyrl-RS" altLang="sr-Cyrl-CS" dirty="0" smtClean="0"/>
              <a:t>-</a:t>
            </a:r>
            <a:r>
              <a:rPr lang="sr-Cyrl-CS" dirty="0" smtClean="0"/>
              <a:t> 800 м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1690" y="3577590"/>
            <a:ext cx="7559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alt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Одлике </a:t>
            </a:r>
            <a:r>
              <a:rPr lang="sr-Cyrl-RS" altLang="sr-Cyrl-CS" dirty="0" smtClean="0"/>
              <a:t>- </a:t>
            </a:r>
            <a:r>
              <a:rPr lang="sr-Cyrl-CS" dirty="0" smtClean="0"/>
              <a:t>лета су умерено топла а зиме умерено хладне. Прелазна годишња доба су јасно изражена а јесен је дужа и топлија од пролећа. Температуре опадају а падавине се повећавају са порастом висине.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31690" y="5347970"/>
            <a:ext cx="756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Распростирање </a:t>
            </a:r>
            <a:r>
              <a:rPr lang="sr-Cyrl-RS" altLang="sr-Cyrl-CS" dirty="0" smtClean="0"/>
              <a:t>- </a:t>
            </a:r>
            <a:r>
              <a:rPr lang="sr-Cyrl-CS" dirty="0" smtClean="0"/>
              <a:t>обухвата планинске крајеве наше земље изнад 800 мнв.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1690" y="5854700"/>
            <a:ext cx="7559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altLang="sr-Cyrl-C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Одлике </a:t>
            </a:r>
            <a:r>
              <a:rPr lang="sr-Cyrl-RS" altLang="sr-Cyrl-CS" dirty="0" smtClean="0"/>
              <a:t>- </a:t>
            </a:r>
            <a:r>
              <a:rPr lang="sr-Cyrl-CS" dirty="0" smtClean="0"/>
              <a:t>лета су кратка и свежа а зиме дуге, хладне и снеговите. Јесен је топлија од пролећа али су оба годишња доба кратка. Са порастом висине снег се све више задржава, као и негативне температуре.</a:t>
            </a:r>
            <a:endParaRPr lang="en-US" dirty="0"/>
          </a:p>
        </p:txBody>
      </p:sp>
      <p:pic>
        <p:nvPicPr>
          <p:cNvPr id="17" name="Picture 16" descr="kontinentalna-klima-7-638"/>
          <p:cNvPicPr>
            <a:picLocks noChangeAspect="1"/>
          </p:cNvPicPr>
          <p:nvPr/>
        </p:nvPicPr>
        <p:blipFill>
          <a:blip r:embed="rId1"/>
          <a:srcRect r="47577"/>
          <a:stretch>
            <a:fillRect/>
          </a:stretch>
        </p:blipFill>
        <p:spPr>
          <a:xfrm>
            <a:off x="136525" y="121920"/>
            <a:ext cx="4494530" cy="654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4" grpId="0"/>
      <p:bldP spid="6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Гордана Васић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0" y="26670"/>
            <a:ext cx="12192000" cy="7785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sr-Cyrl-RS" altLang="en-US" sz="15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  <a:endParaRPr lang="sr-Cyrl-RS" altLang="en-US" sz="15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altLang="en-US" sz="4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Октобар 2020.године</a:t>
            </a:r>
            <a:endParaRPr lang="sr-Cyrl-RS" altLang="en-US" sz="4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  <a:endParaRPr lang="sr-Cyrl-RS" altLang="en-US" sz="4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altLang="en-US" sz="4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sr-Cyrl-RS" altLang="en-US" sz="4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WPS Presentation</Application>
  <PresentationFormat>Widescreen</PresentationFormat>
  <Paragraphs>128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nastavnik2</cp:lastModifiedBy>
  <cp:revision>4</cp:revision>
  <dcterms:created xsi:type="dcterms:W3CDTF">2020-10-27T22:50:00Z</dcterms:created>
  <dcterms:modified xsi:type="dcterms:W3CDTF">2020-10-29T06:09:54Z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