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524000"/>
            <a:ext cx="66078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САОБРАЋАЈ</a:t>
            </a:r>
          </a:p>
          <a:p>
            <a:endParaRPr lang="sr-Cyrl-R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sr-Cyrl-R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sr-Cyrl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sr-Cyrl-R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ТУРИЗАМ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472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Саобраћај има велики значај за туризам.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479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Развој саобраћајних средстава утицао је </a:t>
            </a:r>
          </a:p>
          <a:p>
            <a:r>
              <a:rPr lang="sr-Cyrl-RS" dirty="0" smtClean="0">
                <a:latin typeface="Comic Sans MS" pitchFamily="66" charset="0"/>
              </a:rPr>
              <a:t>и</a:t>
            </a:r>
            <a:r>
              <a:rPr lang="sr-Cyrl-RS" dirty="0" smtClean="0">
                <a:latin typeface="Comic Sans MS" pitchFamily="66" charset="0"/>
              </a:rPr>
              <a:t> на развој туризма.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http://mygermantravels.com/wp-content/uploads/2010/12/German-trains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032" y="277257"/>
            <a:ext cx="4081137" cy="3060853"/>
          </a:xfrm>
          <a:prstGeom prst="rect">
            <a:avLst/>
          </a:prstGeom>
          <a:noFill/>
        </p:spPr>
      </p:pic>
      <p:pic>
        <p:nvPicPr>
          <p:cNvPr id="4102" name="Picture 6" descr="http://www.intelligent-aerospace.com/content/ias/en/articles/2012/07/boeing-predicts/_jcr_content/leftcolumn/article/headerimage.img.jpg/1341452138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4408583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800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У односу на средину у којој се обавља, саобраћај се дели на: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562600"/>
            <a:ext cx="2828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dirty="0" smtClean="0">
                <a:latin typeface="Comic Sans MS" pitchFamily="66" charset="0"/>
              </a:rPr>
              <a:t>Копнени саобраћај;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omic Sans MS" pitchFamily="66" charset="0"/>
              </a:rPr>
              <a:t>Водени саобраћај;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omic Sans MS" pitchFamily="66" charset="0"/>
              </a:rPr>
              <a:t>Ваздушни саобраћај;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104" name="Picture 8" descr="http://farm4.static.flickr.com/3062/3002316715_f2fc1e4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4145555" cy="331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357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Comic Sans MS" pitchFamily="66" charset="0"/>
              </a:rPr>
              <a:t> КОПНЕНИ САОБРАЋАЈ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Обухвата железнички и друмски саобраћај.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6" name="Picture 4" descr="http://www.svetplus.com/images/vesti/200088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191000" cy="2028203"/>
          </a:xfrm>
          <a:prstGeom prst="rect">
            <a:avLst/>
          </a:prstGeom>
          <a:noFill/>
        </p:spPr>
      </p:pic>
      <p:pic>
        <p:nvPicPr>
          <p:cNvPr id="3078" name="Picture 6" descr="http://www.b92.net/news/pics/2012/10/14/857104463507aeda0eeb97248287581_v4%20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33400"/>
            <a:ext cx="4572000" cy="3429000"/>
          </a:xfrm>
          <a:prstGeom prst="rect">
            <a:avLst/>
          </a:prstGeom>
          <a:noFill/>
        </p:spPr>
      </p:pic>
      <p:pic>
        <p:nvPicPr>
          <p:cNvPr id="3082" name="Picture 10" descr="http://www.b92.net/news/pics/2007/10/4269157894717f961058a9743565448_extre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038600"/>
            <a:ext cx="4591050" cy="2686051"/>
          </a:xfrm>
          <a:prstGeom prst="rect">
            <a:avLst/>
          </a:prstGeom>
          <a:noFill/>
        </p:spPr>
      </p:pic>
      <p:pic>
        <p:nvPicPr>
          <p:cNvPr id="9" name="Picture 2" descr="http://zena.blic.rs/data/images/2012-04-01/25001_Venice-Simplon-Orient-ExpressLounge_iff.jpg?ver=13332908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10000"/>
            <a:ext cx="4193626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609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Comic Sans MS" pitchFamily="66" charset="0"/>
              </a:rPr>
              <a:t>Железнички</a:t>
            </a:r>
            <a:r>
              <a:rPr lang="sr-Cyrl-RS" dirty="0" smtClean="0">
                <a:latin typeface="Comic Sans MS" pitchFamily="66" charset="0"/>
              </a:rPr>
              <a:t> саобраћај је имао пионирску улогу у развоју масовног туризма.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ldenchariot.org/imagegallery/images/tg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5410200" cy="2809876"/>
          </a:xfrm>
          <a:prstGeom prst="rect">
            <a:avLst/>
          </a:prstGeom>
          <a:noFill/>
        </p:spPr>
      </p:pic>
      <p:pic>
        <p:nvPicPr>
          <p:cNvPr id="2052" name="Picture 4" descr="http://www.bloomberg.com/ss/09/05/0527_luxury_trains/image/017_palaceonwhe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5486400" cy="3333750"/>
          </a:xfrm>
          <a:prstGeom prst="rect">
            <a:avLst/>
          </a:prstGeom>
          <a:noFill/>
        </p:spPr>
      </p:pic>
      <p:sp>
        <p:nvSpPr>
          <p:cNvPr id="2058" name="AutoShape 10" descr="http://www.studentsoftheworld.info/sites/country/img/2839_the%20gh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http://www.studentsoftheworld.info/sites/country/img/2839_the%20gh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studentsoftheworld.info/sites/country/img/2839_the%20gh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studentsoftheworld.info/sites/country/img/2839_the%20gh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http://www.studentsoftheworld.info/sites/country/img/2839_the%20gh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0" name="Picture 22" descr="http://www.seat61.com/images/Japan-500-shinkansen-tr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04800"/>
            <a:ext cx="3267075" cy="2286001"/>
          </a:xfrm>
          <a:prstGeom prst="rect">
            <a:avLst/>
          </a:prstGeom>
          <a:noFill/>
        </p:spPr>
      </p:pic>
      <p:pic>
        <p:nvPicPr>
          <p:cNvPr id="2072" name="Picture 24" descr="http://www.seat61.com/images/Japan-n700-bullet-tr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962400"/>
            <a:ext cx="3171825" cy="2667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6000" y="3124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Савремени возови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Друмски моторни </a:t>
            </a:r>
            <a:r>
              <a:rPr lang="sr-Cyrl-RS" dirty="0" smtClean="0">
                <a:latin typeface="Comic Sans MS" pitchFamily="66" charset="0"/>
              </a:rPr>
              <a:t>саобраћај је начешћи вид превоза туриста.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026" name="Picture 2" descr="http://www.hotelnepal.com/rent_car/bus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30936"/>
            <a:ext cx="4800600" cy="2631440"/>
          </a:xfrm>
          <a:prstGeom prst="rect">
            <a:avLst/>
          </a:prstGeom>
          <a:noFill/>
        </p:spPr>
      </p:pic>
      <p:pic>
        <p:nvPicPr>
          <p:cNvPr id="1028" name="Picture 4" descr="https://s-media-cache-ak0.pinimg.com/736x/9b/0c/5d/9b0c5d06a20b091c65d2a3ba554c3e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344" y="4419600"/>
            <a:ext cx="3940256" cy="2305050"/>
          </a:xfrm>
          <a:prstGeom prst="rect">
            <a:avLst/>
          </a:prstGeom>
          <a:noFill/>
        </p:spPr>
      </p:pic>
      <p:pic>
        <p:nvPicPr>
          <p:cNvPr id="1030" name="Picture 6" descr="http://www.totallycampers.com/tc/wp-content/uploads/2013/02/Road-Bear-C27-30-slideout-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86200"/>
            <a:ext cx="4800600" cy="2857500"/>
          </a:xfrm>
          <a:prstGeom prst="rect">
            <a:avLst/>
          </a:prstGeom>
          <a:noFill/>
        </p:spPr>
      </p:pic>
      <p:pic>
        <p:nvPicPr>
          <p:cNvPr id="1034" name="Picture 10" descr="http://www.suttonrv.com/images/pages/northern/northern-lite-truck-campter-in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7300" y="1981200"/>
            <a:ext cx="3943350" cy="2324100"/>
          </a:xfrm>
          <a:prstGeom prst="rect">
            <a:avLst/>
          </a:prstGeom>
          <a:noFill/>
        </p:spPr>
      </p:pic>
      <p:pic>
        <p:nvPicPr>
          <p:cNvPr id="1036" name="Picture 12" descr="http://carsenc.com/uploads/fleetwood/fleetwood-terra/fleetwood-terra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52400"/>
            <a:ext cx="3962400" cy="175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omic Sans MS" pitchFamily="66" charset="0"/>
              </a:rPr>
              <a:t>ВОДЕНИ САОБРАЋАЈ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18434" name="Picture 2" descr="http://www.thehindu.com/multimedia/dynamic/01737/PRIVATE_BOAT_173756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"/>
            <a:ext cx="5372100" cy="2424203"/>
          </a:xfrm>
          <a:prstGeom prst="rect">
            <a:avLst/>
          </a:prstGeom>
          <a:noFill/>
        </p:spPr>
      </p:pic>
      <p:pic>
        <p:nvPicPr>
          <p:cNvPr id="18436" name="Picture 4" descr="http://worldmaritimenews.com/wp-content/uploads/2013/11/HVAC-Upgrades-for-Carnival-Cruise-Lines-Cruis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57928"/>
            <a:ext cx="5438775" cy="3976248"/>
          </a:xfrm>
          <a:prstGeom prst="rect">
            <a:avLst/>
          </a:prstGeom>
          <a:noFill/>
        </p:spPr>
      </p:pic>
      <p:pic>
        <p:nvPicPr>
          <p:cNvPr id="18442" name="Picture 10" descr="http://rsbtravel.com/sites/default/files/celebrity_constellation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3352800" cy="2571750"/>
          </a:xfrm>
          <a:prstGeom prst="rect">
            <a:avLst/>
          </a:prstGeom>
          <a:noFill/>
        </p:spPr>
      </p:pic>
      <p:pic>
        <p:nvPicPr>
          <p:cNvPr id="18444" name="Picture 12" descr="http://www.thecruiselines.com/images/msc/fantasia-atr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33400"/>
            <a:ext cx="3352800" cy="3523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latin typeface="Comic Sans MS" pitchFamily="66" charset="0"/>
              </a:rPr>
              <a:t>ВАЗДУШНИ САОБРАЋАЈ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19460" name="Picture 4" descr="http://3.bp.blogspot.com/_iOUWsYnNbmo/S4_6kNoZMOI/AAAAAAAAISg/gVh0LslaKxw/s640/h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52401"/>
            <a:ext cx="5479550" cy="304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32004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Плажа Махо, Св. Мартин, Кариби</a:t>
            </a:r>
            <a:endParaRPr lang="en-US" sz="1400" b="1" dirty="0"/>
          </a:p>
        </p:txBody>
      </p:sp>
      <p:pic>
        <p:nvPicPr>
          <p:cNvPr id="19462" name="Picture 6" descr="https://c1.staticflickr.com/1/51/115962567_7a166843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05200"/>
            <a:ext cx="4762500" cy="3171826"/>
          </a:xfrm>
          <a:prstGeom prst="rect">
            <a:avLst/>
          </a:prstGeom>
          <a:noFill/>
        </p:spPr>
      </p:pic>
      <p:pic>
        <p:nvPicPr>
          <p:cNvPr id="19464" name="Picture 8" descr="http://www.thehindu.com/multimedia/dynamic/00145/15ndurs01-a380_G291_145193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600"/>
            <a:ext cx="3263072" cy="2200276"/>
          </a:xfrm>
          <a:prstGeom prst="rect">
            <a:avLst/>
          </a:prstGeom>
          <a:noFill/>
        </p:spPr>
      </p:pic>
      <p:pic>
        <p:nvPicPr>
          <p:cNvPr id="19466" name="Picture 10" descr="http://www.airreview.com/Emirates/777-Seat-First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05200"/>
            <a:ext cx="39624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yachtboatnews.com/wp-content/uploads/2014/11/cruise-s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4869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0"/>
            <a:ext cx="5257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8000" b="1" dirty="0" smtClean="0">
                <a:latin typeface="Comic Sans MS" pitchFamily="66" charset="0"/>
              </a:rPr>
              <a:t>ХВАЛА НА ПАЖЊИ</a:t>
            </a:r>
          </a:p>
          <a:p>
            <a:pPr algn="ctr"/>
            <a:endParaRPr lang="sr-Cyrl-RS" sz="8000" b="1" dirty="0" smtClean="0">
              <a:latin typeface="Comic Sans MS" pitchFamily="66" charset="0"/>
            </a:endParaRPr>
          </a:p>
          <a:p>
            <a:pPr algn="ctr"/>
            <a:r>
              <a:rPr lang="sr-Cyrl-RS" sz="4000" b="1" dirty="0" smtClean="0">
                <a:latin typeface="Comic Sans MS" pitchFamily="66" charset="0"/>
              </a:rPr>
              <a:t>Новембар 2015.</a:t>
            </a:r>
          </a:p>
          <a:p>
            <a:pPr algn="ctr"/>
            <a:endParaRPr lang="sr-Cyrl-RS" sz="2000" b="1" dirty="0" smtClean="0">
              <a:latin typeface="Comic Sans MS" pitchFamily="66" charset="0"/>
            </a:endParaRPr>
          </a:p>
          <a:p>
            <a:pPr algn="ctr"/>
            <a:endParaRPr lang="sr-Cyrl-RS" sz="2000" b="1" dirty="0" smtClean="0">
              <a:latin typeface="Comic Sans MS" pitchFamily="66" charset="0"/>
            </a:endParaRPr>
          </a:p>
          <a:p>
            <a:pPr algn="ctr"/>
            <a:r>
              <a:rPr lang="sr-Cyrl-RS" sz="4000" b="1" dirty="0" smtClean="0">
                <a:latin typeface="Comic Sans MS" pitchFamily="66" charset="0"/>
              </a:rPr>
              <a:t>ГОРДАНА ВАСИЋ</a:t>
            </a:r>
            <a:endParaRPr lang="en-US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94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18</cp:revision>
  <dcterms:created xsi:type="dcterms:W3CDTF">2006-08-16T00:00:00Z</dcterms:created>
  <dcterms:modified xsi:type="dcterms:W3CDTF">2015-11-26T19:36:38Z</dcterms:modified>
</cp:coreProperties>
</file>