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1" r:id="rId6"/>
    <p:sldId id="268" r:id="rId7"/>
    <p:sldId id="263" r:id="rId8"/>
    <p:sldId id="266" r:id="rId9"/>
    <p:sldId id="267" r:id="rId10"/>
    <p:sldId id="270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БЕОГРАД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 descr="http://www.topnews.in/files/serbia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19400"/>
            <a:ext cx="2600325" cy="3295651"/>
          </a:xfrm>
          <a:prstGeom prst="rect">
            <a:avLst/>
          </a:prstGeom>
          <a:noFill/>
        </p:spPr>
      </p:pic>
      <p:pic>
        <p:nvPicPr>
          <p:cNvPr id="5122" name="Picture 2" descr="http://www.beograd.rs/g/images/bg_gr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19400"/>
            <a:ext cx="2801470" cy="333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um.net.hr/cfs-filesystemfile.ashx/__key/CommunityServer.Discussions.Components.Files/19/5123.1410105_5F00_ada_5F00_ciganlija_5F00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52400"/>
            <a:ext cx="9525000" cy="6553200"/>
          </a:xfrm>
          <a:prstGeom prst="rect">
            <a:avLst/>
          </a:prstGeom>
          <a:noFill/>
        </p:spPr>
      </p:pic>
      <p:pic>
        <p:nvPicPr>
          <p:cNvPr id="3" name="Picture 2" descr="http://magazinstudent.rs/wordpress/wp-content/uploads/2013/12/dr-rektor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620000" cy="50673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6172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Капетан Мишино здање, зграда Ректората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museinu.com/wp-content/uploads/2013/11/Belgrade-sunny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004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67056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9600" b="1" dirty="0" smtClean="0">
                <a:solidFill>
                  <a:srgbClr val="FFFF00"/>
                </a:solidFill>
                <a:latin typeface="Comic Sans MS" pitchFamily="66" charset="0"/>
              </a:rPr>
              <a:t>К  Р  А  Ј</a:t>
            </a:r>
          </a:p>
          <a:p>
            <a:endParaRPr lang="sr-Cyrl-CS" sz="9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sr-Cyrl-CS" sz="4000" b="1" dirty="0" smtClean="0">
                <a:solidFill>
                  <a:srgbClr val="FFFF00"/>
                </a:solidFill>
                <a:latin typeface="Comic Sans MS" pitchFamily="66" charset="0"/>
              </a:rPr>
              <a:t>  ХВАЛА НА ПАЖЊИ</a:t>
            </a:r>
          </a:p>
          <a:p>
            <a:endParaRPr lang="sr-Cyrl-CS" sz="4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sr-Cyrl-CS" sz="4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sr-Cyrl-CS" sz="4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sr-Cyrl-CS" sz="4000" b="1" dirty="0" smtClean="0">
                <a:solidFill>
                  <a:srgbClr val="FFFF00"/>
                </a:solidFill>
                <a:latin typeface="Comic Sans MS" pitchFamily="66" charset="0"/>
              </a:rPr>
              <a:t>аутор ГОРДАНА ВАСИЋ</a:t>
            </a:r>
          </a:p>
          <a:p>
            <a:endParaRPr lang="sr-Cyrl-CS" sz="4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sr-Cyrl-CS" sz="4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sr-Cyrl-CS" sz="4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sr-Cyrl-CS" sz="4000" b="1" dirty="0" smtClean="0">
                <a:solidFill>
                  <a:srgbClr val="FFFF00"/>
                </a:solidFill>
                <a:latin typeface="Comic Sans MS" pitchFamily="66" charset="0"/>
              </a:rPr>
              <a:t>   Уљма, јануар 2014.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Dcy;&amp;acy;&amp;tcy;&amp;ocy;&amp;tcy;&amp;iecy;&amp;kcy;&amp;acy;:Beograd distric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"/>
            <a:ext cx="3552536" cy="4689348"/>
          </a:xfrm>
          <a:prstGeom prst="rect">
            <a:avLst/>
          </a:prstGeom>
          <a:noFill/>
        </p:spPr>
      </p:pic>
      <p:pic>
        <p:nvPicPr>
          <p:cNvPr id="23556" name="Picture 4" descr="&amp;Dcy;&amp;acy;&amp;tcy;&amp;ocy;&amp;tcy;&amp;iecy;&amp;kcy;&amp;acy;:Fortress Belgra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748304" cy="3027045"/>
          </a:xfrm>
          <a:prstGeom prst="rect">
            <a:avLst/>
          </a:prstGeom>
          <a:noFill/>
        </p:spPr>
      </p:pic>
      <p:pic>
        <p:nvPicPr>
          <p:cNvPr id="23558" name="Picture 6" descr="&amp;Dcy;&amp;acy;&amp;tcy;&amp;ocy;&amp;tcy;&amp;iecy;&amp;kcy;&amp;acy;:Belagerung belgrad 17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4700079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5502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dirty="0" smtClean="0">
                <a:latin typeface="Comic Sans MS" pitchFamily="66" charset="0"/>
              </a:rPr>
              <a:t>Аустријска опсада Београда 1717.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dirty="0" smtClean="0">
                <a:latin typeface="Comic Sans MS" pitchFamily="66" charset="0"/>
              </a:rPr>
              <a:t>Београд у 16.веку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95300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000" dirty="0" smtClean="0">
                <a:latin typeface="Comic Sans MS" pitchFamily="66" charset="0"/>
              </a:rPr>
              <a:t>Београд захвата површину од                3 223км</a:t>
            </a:r>
            <a:r>
              <a:rPr lang="sr-Cyrl-CS" sz="2000" baseline="30000" dirty="0" smtClean="0">
                <a:latin typeface="Comic Sans MS" pitchFamily="66" charset="0"/>
              </a:rPr>
              <a:t>2</a:t>
            </a:r>
            <a:r>
              <a:rPr lang="sr-Cyrl-CS" sz="2000" dirty="0" smtClean="0">
                <a:latin typeface="Comic Sans MS" pitchFamily="66" charset="0"/>
              </a:rPr>
              <a:t>, подељен је на 17 општина, а по попису из 2011. године броји 1 659 440 становника.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ovosti.rs/upload/images/2012//09/15/rep-kalemegdan-M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172201" cy="3505200"/>
          </a:xfrm>
          <a:prstGeom prst="rect">
            <a:avLst/>
          </a:prstGeom>
          <a:noFill/>
        </p:spPr>
      </p:pic>
      <p:pic>
        <p:nvPicPr>
          <p:cNvPr id="8" name="Picture 4" descr="http://www.novosti.rs/upload/images/2012//10/13/k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6172200" cy="3352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2400" y="3581400"/>
            <a:ext cx="1661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latin typeface="Comic Sans MS" pitchFamily="66" charset="0"/>
              </a:rPr>
              <a:t>ТВРЂАВА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10" name="Picture 8" descr="http://images.travelpod.com/tw_slides/ta00/9b4/49a/thumb_kalemegdan-fortress-belgra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"/>
            <a:ext cx="2971800" cy="2419350"/>
          </a:xfrm>
          <a:prstGeom prst="rect">
            <a:avLst/>
          </a:prstGeom>
          <a:noFill/>
        </p:spPr>
      </p:pic>
      <p:pic>
        <p:nvPicPr>
          <p:cNvPr id="11" name="Picture 4" descr="http://lh5.ggpht.com/-BdEdah5iz8Y/SvWagfsCbyI/AAAAAAAAbCI/9CaI9piukqQ/Belgrade%25252C%252520Beograd%25252036%252520-%252520Kalemegdan%25252C%252520Pobedn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362201"/>
            <a:ext cx="2971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um.org/wp-content/uploads/2011/06/belgrade-capital-of-serb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762500" cy="2971801"/>
          </a:xfrm>
          <a:prstGeom prst="rect">
            <a:avLst/>
          </a:prstGeom>
          <a:noFill/>
        </p:spPr>
      </p:pic>
      <p:pic>
        <p:nvPicPr>
          <p:cNvPr id="6" name="Picture 2" descr="http://inserbia.info/news/wp-content/uploads/2013/07/Narodno_pozoriste_u_Beograd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5484"/>
          </a:xfrm>
          <a:prstGeom prst="rect">
            <a:avLst/>
          </a:prstGeom>
          <a:noFill/>
        </p:spPr>
      </p:pic>
      <p:pic>
        <p:nvPicPr>
          <p:cNvPr id="8" name="Picture 6" descr="http://lh5.ggpht.com/-4WfVJOtclQ8/Rvdin9tGNhI/AAAAAAAAAHE/8nI88OIH4Cg/Are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5200" y="3429000"/>
            <a:ext cx="4368800" cy="3429000"/>
          </a:xfrm>
          <a:prstGeom prst="rect">
            <a:avLst/>
          </a:prstGeom>
          <a:noFill/>
        </p:spPr>
      </p:pic>
      <p:pic>
        <p:nvPicPr>
          <p:cNvPr id="9" name="Picture 10" descr="http://hpsr2012.etf.bg.ac.rs/Common/Photos/Hotels/Mosk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5238750" cy="3429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86400" y="2971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Препознатљиве грађевине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194" name="Picture 2" descr="http://upload.wikimedia.org/wikipedia/commons/6/6c/Belgrade_Old_Court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066800"/>
            <a:ext cx="7620000" cy="501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52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latin typeface="Comic Sans MS" pitchFamily="66" charset="0"/>
              </a:rPr>
              <a:t>ВЕРСКИ ОБЈЕКТИ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8" name="Picture 2" descr="http://cdn.c.photoshelter.com/img-get2/I0000ahmo_SUh7e0/fit%3D1000x750/Belgrade-Serbia-Sava-Church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800100"/>
            <a:ext cx="3937000" cy="5905500"/>
          </a:xfrm>
          <a:prstGeom prst="rect">
            <a:avLst/>
          </a:prstGeom>
          <a:noFill/>
        </p:spPr>
      </p:pic>
      <p:pic>
        <p:nvPicPr>
          <p:cNvPr id="9" name="Picture 6" descr="http://www.crossroad-hostel.com/wp-content/uploads/2012/12/hostel-belgra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429000"/>
            <a:ext cx="4800600" cy="3240405"/>
          </a:xfrm>
          <a:prstGeom prst="rect">
            <a:avLst/>
          </a:prstGeom>
          <a:noFill/>
        </p:spPr>
      </p:pic>
      <p:pic>
        <p:nvPicPr>
          <p:cNvPr id="10" name="Picture 8" descr="http://www.belgrade-gay.com/down_town_photos/church_sv_mar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2400"/>
            <a:ext cx="4233332" cy="2743200"/>
          </a:xfrm>
          <a:prstGeom prst="rect">
            <a:avLst/>
          </a:prstGeom>
          <a:noFill/>
        </p:spPr>
      </p:pic>
      <p:pic>
        <p:nvPicPr>
          <p:cNvPr id="11" name="Picture 10" descr="http://media-cdn.tripadvisor.com/media/photo-s/02/6b/89/e3/filename-crkva-sve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52400"/>
            <a:ext cx="3611731" cy="27055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29000" y="152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Саборна црква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2971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Храм Светог Саве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2971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Света Петка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2971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Црква Светог Марка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4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odora.com/wfb/photos/serbia/military_museum_belgrade_fortress_serbia_photo_t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0187" y="0"/>
            <a:ext cx="4933813" cy="3429000"/>
          </a:xfrm>
          <a:prstGeom prst="rect">
            <a:avLst/>
          </a:prstGeom>
          <a:noFill/>
        </p:spPr>
      </p:pic>
      <p:pic>
        <p:nvPicPr>
          <p:cNvPr id="5" name="Picture 6" descr="http://about-eastern-europe.com/wp-content/uploads/2012/06/belgrade-tesla-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4191000" cy="2971800"/>
          </a:xfrm>
          <a:prstGeom prst="rect">
            <a:avLst/>
          </a:prstGeom>
          <a:noFill/>
        </p:spPr>
      </p:pic>
      <p:pic>
        <p:nvPicPr>
          <p:cNvPr id="6" name="Picture 4" descr="http://www.anna.aero/wp-content/uploads/2010/05/muse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"/>
            <a:ext cx="4190999" cy="2274532"/>
          </a:xfrm>
          <a:prstGeom prst="rect">
            <a:avLst/>
          </a:prstGeom>
          <a:noFill/>
        </p:spPr>
      </p:pic>
      <p:pic>
        <p:nvPicPr>
          <p:cNvPr id="7" name="Picture 8" descr="http://www.yuheritage.com/images/bgmuzejsavremen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9800"/>
            <a:ext cx="2362200" cy="1734531"/>
          </a:xfrm>
          <a:prstGeom prst="rect">
            <a:avLst/>
          </a:prstGeom>
          <a:noFill/>
        </p:spPr>
      </p:pic>
      <p:pic>
        <p:nvPicPr>
          <p:cNvPr id="8" name="Picture 6" descr="http://www.nadlanu.com/upload/thumbs/archive/Uploads/Image01/narodni-muzej-002-5063623314-1_670x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1" y="3429000"/>
            <a:ext cx="4952999" cy="3429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477000" y="152400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latin typeface="Comic Sans MS" pitchFamily="66" charset="0"/>
              </a:rPr>
              <a:t>МУЗЕЈИ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10" name="Picture 4" descr="http://www.tob.rs/img/photo/25%20maj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2209800"/>
            <a:ext cx="192024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livinginbelgrade.com/slike/stories/stories-about-belgrade-street-name-sa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90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latin typeface="Comic Sans MS" pitchFamily="66" charset="0"/>
              </a:rPr>
              <a:t>УЛИЦЕ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20486" name="Picture 6" descr="http://images.world66.com/kn/ez/_m/knez_mihailova_str_gallery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590800"/>
            <a:ext cx="5867400" cy="4171951"/>
          </a:xfrm>
          <a:prstGeom prst="rect">
            <a:avLst/>
          </a:prstGeom>
          <a:noFill/>
        </p:spPr>
      </p:pic>
      <p:pic>
        <p:nvPicPr>
          <p:cNvPr id="20488" name="Picture 8" descr="http://www.b92.net/news/pics/2011/04/16760955014daada0bdb560446809000_MidC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52400"/>
            <a:ext cx="3200400" cy="2352726"/>
          </a:xfrm>
          <a:prstGeom prst="rect">
            <a:avLst/>
          </a:prstGeom>
          <a:noFill/>
        </p:spPr>
      </p:pic>
      <p:pic>
        <p:nvPicPr>
          <p:cNvPr id="20492" name="Picture 12" descr="http://www.beoapartmani.com/Skadarlija%20danju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2886585" cy="1981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Скадарлија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Кнез Михајлова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498" name="Picture 18" descr="http://www.beograd.rs/g/images/eng_3179_terazije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514600"/>
            <a:ext cx="2314956" cy="3733800"/>
          </a:xfrm>
          <a:prstGeom prst="rect">
            <a:avLst/>
          </a:prstGeom>
          <a:noFill/>
        </p:spPr>
      </p:pic>
      <p:pic>
        <p:nvPicPr>
          <p:cNvPr id="15" name="Picture 2" descr="http://static.panoramio.com/photos/large/182562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pcdn.500px.org/47047242/64c0643f595695de9d426099b7aae22ba75a8085/2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3271266"/>
            <a:ext cx="10972801" cy="3586734"/>
          </a:xfrm>
          <a:prstGeom prst="rect">
            <a:avLst/>
          </a:prstGeom>
          <a:noFill/>
        </p:spPr>
      </p:pic>
      <p:pic>
        <p:nvPicPr>
          <p:cNvPr id="3" name="Picture 6" descr="http://trajekt.org/wp/wp-content/uploads/2012/01/most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59536" cy="32930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0" y="1066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latin typeface="Comic Sans MS" pitchFamily="66" charset="0"/>
              </a:rPr>
              <a:t>МОСТОВИ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5" name="Picture 2" descr="http://static.panoramio.com/photos/large/597658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9144000" cy="6075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eograd.rs/g/images/eng_tas_svmar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095750" cy="1809751"/>
          </a:xfrm>
          <a:prstGeom prst="rect">
            <a:avLst/>
          </a:prstGeom>
          <a:noFill/>
        </p:spPr>
      </p:pic>
      <p:pic>
        <p:nvPicPr>
          <p:cNvPr id="24580" name="Picture 4" descr="http://www.beograd.rs/g/images/eng_3211_univp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8400"/>
            <a:ext cx="4095750" cy="1809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26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Универзитетски парк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4582" name="Picture 6" descr="http://www.srbijasume.rs/img/parkov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52400"/>
            <a:ext cx="3810000" cy="2847976"/>
          </a:xfrm>
          <a:prstGeom prst="rect">
            <a:avLst/>
          </a:prstGeom>
          <a:noFill/>
        </p:spPr>
      </p:pic>
      <p:pic>
        <p:nvPicPr>
          <p:cNvPr id="24584" name="Picture 8" descr="http://hpsr2012.etf.bg.ac.rs/Common/Photos/Tour1/KalemegdanPa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876800"/>
            <a:ext cx="4076700" cy="1790701"/>
          </a:xfrm>
          <a:prstGeom prst="rect">
            <a:avLst/>
          </a:prstGeom>
          <a:noFill/>
        </p:spPr>
      </p:pic>
      <p:pic>
        <p:nvPicPr>
          <p:cNvPr id="24586" name="Picture 10" descr="http://rs.srichinmoyraces.org/files/rs/aktivnosti/bum/bum2013/Park%20Prijateljstva%20cro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191000"/>
            <a:ext cx="3933825" cy="25050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3352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latin typeface="Comic Sans MS" pitchFamily="66" charset="0"/>
              </a:rPr>
              <a:t>ПАРКОВИ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Ташмајдан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495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Калемегдан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048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Кошутњак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733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Парк пријатељства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87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44</cp:revision>
  <dcterms:created xsi:type="dcterms:W3CDTF">2006-08-16T00:00:00Z</dcterms:created>
  <dcterms:modified xsi:type="dcterms:W3CDTF">2014-02-03T20:06:56Z</dcterms:modified>
</cp:coreProperties>
</file>