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899061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РЕПУБЛИКА</a:t>
            </a:r>
          </a:p>
          <a:p>
            <a:pPr algn="ctr"/>
            <a:r>
              <a:rPr lang="sr-Cyrl-C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БУГАРСКА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3010" name="Picture 2" descr="https://www.cia.gov/library/publications/the-world-factbook/graphics/flags/newflags/bu-lg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810000"/>
            <a:ext cx="3733800" cy="248642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40386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Површина: 110 910 км</a:t>
            </a:r>
            <a:r>
              <a:rPr lang="sr-Cyrl-CS" sz="2400" b="1" baseline="30000" dirty="0" smtClean="0"/>
              <a:t>2</a:t>
            </a:r>
            <a:endParaRPr lang="sr-Cyrl-CS" sz="2400" b="1" dirty="0" smtClean="0"/>
          </a:p>
          <a:p>
            <a:r>
              <a:rPr lang="sr-Cyrl-CS" sz="2400" b="1" dirty="0" smtClean="0"/>
              <a:t>Број становника: 7 640 000 ст</a:t>
            </a:r>
          </a:p>
          <a:p>
            <a:r>
              <a:rPr lang="sr-Cyrl-CS" sz="2400" b="1" dirty="0" smtClean="0"/>
              <a:t>Густина насељености: 69 ст/км</a:t>
            </a:r>
            <a:r>
              <a:rPr lang="sr-Cyrl-CS" sz="2400" b="1" baseline="30000" dirty="0" smtClean="0"/>
              <a:t>2</a:t>
            </a:r>
            <a:endParaRPr lang="sr-Cyrl-CS" sz="2400" b="1" dirty="0" smtClean="0"/>
          </a:p>
          <a:p>
            <a:r>
              <a:rPr lang="sr-Cyrl-CS" sz="2400" b="1" dirty="0" smtClean="0"/>
              <a:t>Главни град: Софија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www.nikol-bookonline.com/gallery/site/sofi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3429000" cy="3048000"/>
          </a:xfrm>
          <a:prstGeom prst="rect">
            <a:avLst/>
          </a:prstGeom>
          <a:noFill/>
        </p:spPr>
      </p:pic>
      <p:pic>
        <p:nvPicPr>
          <p:cNvPr id="41988" name="Picture 4" descr="http://www.bulgarianpropertysale.co.uk/misc/cb/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614737"/>
            <a:ext cx="4191000" cy="2986089"/>
          </a:xfrm>
          <a:prstGeom prst="rect">
            <a:avLst/>
          </a:prstGeom>
          <a:noFill/>
        </p:spPr>
      </p:pic>
      <p:pic>
        <p:nvPicPr>
          <p:cNvPr id="41990" name="Picture 6" descr="http://2.bp.blogspot.com/-NOK4PCy-zLQ/TiVA93gsrZI/AAAAAAAACaI/JgLfkfINNKw/s640/pomorie_small+burga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04800"/>
            <a:ext cx="4171950" cy="3154680"/>
          </a:xfrm>
          <a:prstGeom prst="rect">
            <a:avLst/>
          </a:prstGeom>
          <a:noFill/>
        </p:spPr>
      </p:pic>
      <p:pic>
        <p:nvPicPr>
          <p:cNvPr id="41992" name="Picture 8" descr="http://www.bg-rose.at/images/Rosen_-_jetzt_ohne_Frost_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619500"/>
            <a:ext cx="3962400" cy="2971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3048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Софија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990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Бургас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2766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Долина ружа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2766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Стара планина (Балкан)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 </a:t>
            </a:r>
            <a:r>
              <a:rPr lang="sr-Cyrl-C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ПОЛОЖАЈ</a:t>
            </a:r>
            <a:endParaRPr lang="en-US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472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  </a:t>
            </a:r>
            <a:r>
              <a:rPr lang="sr-Cyrl-C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ПРИРОДА</a:t>
            </a:r>
            <a:endParaRPr lang="en-US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05200"/>
            <a:ext cx="419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III  </a:t>
            </a:r>
            <a:r>
              <a:rPr lang="sr-Cyrl-C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ДРУШТВО</a:t>
            </a:r>
            <a:endParaRPr lang="en-US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Cyrl-CS" sz="2000" b="1" dirty="0" smtClean="0"/>
              <a:t> истоку </a:t>
            </a:r>
            <a:r>
              <a:rPr lang="sr-Cyrl-CS" sz="2000" b="1" dirty="0" smtClean="0"/>
              <a:t>Балканског полуострва </a:t>
            </a:r>
            <a:endParaRPr lang="sr-Cyrl-CS" sz="2000" b="1" dirty="0" smtClean="0"/>
          </a:p>
          <a:p>
            <a:pPr>
              <a:buFontTx/>
              <a:buChar char="-"/>
            </a:pPr>
            <a:r>
              <a:rPr lang="sr-Cyrl-CS" sz="2000" b="1" dirty="0" smtClean="0"/>
              <a:t> </a:t>
            </a:r>
            <a:r>
              <a:rPr lang="sr-Cyrl-CS" sz="2000" b="1" dirty="0" smtClean="0"/>
              <a:t>излази на Црно море.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 dirty="0" smtClean="0"/>
              <a:t>Рељеф:Стара планина (Балкан), </a:t>
            </a:r>
            <a:r>
              <a:rPr lang="sr-Cyrl-CS" sz="2000" b="1" dirty="0" smtClean="0"/>
              <a:t>с</a:t>
            </a:r>
            <a:r>
              <a:rPr lang="sr-Cyrl-CS" sz="2000" b="1" dirty="0" smtClean="0"/>
              <a:t>еверно је </a:t>
            </a:r>
            <a:r>
              <a:rPr lang="sr-Cyrl-CS" sz="2000" b="1" dirty="0" smtClean="0"/>
              <a:t>Подунавска низија, југозападно громадне планине Пирин, Рила, а јужно Тракијска низија у долини Марице.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Клима: </a:t>
            </a:r>
            <a:r>
              <a:rPr lang="sr-Cyrl-CS" sz="2000" b="1" dirty="0" smtClean="0"/>
              <a:t>измењено </a:t>
            </a:r>
            <a:r>
              <a:rPr lang="sr-Cyrl-CS" sz="2000" b="1" dirty="0" smtClean="0"/>
              <a:t>средоземна </a:t>
            </a:r>
            <a:r>
              <a:rPr lang="sr-Cyrl-CS" sz="2000" b="1" dirty="0" smtClean="0"/>
              <a:t>и континентална</a:t>
            </a:r>
            <a:r>
              <a:rPr lang="sr-Cyrl-CS" sz="2000" b="1" dirty="0" smtClean="0"/>
              <a:t>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Веће </a:t>
            </a:r>
            <a:r>
              <a:rPr lang="sr-Cyrl-CS" sz="2000" b="1" dirty="0" smtClean="0"/>
              <a:t>реке су Дунав, Марица, Струма.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Планине </a:t>
            </a:r>
            <a:r>
              <a:rPr lang="sr-Cyrl-CS" sz="2000" b="1" dirty="0" smtClean="0"/>
              <a:t>су обрасле шумама а у долинама и низијама су обрадиве површине.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1148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 dirty="0" smtClean="0"/>
              <a:t>Бугари су Словени православне вероисповести.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Већи </a:t>
            </a:r>
            <a:r>
              <a:rPr lang="sr-Cyrl-CS" sz="2000" b="1" dirty="0" smtClean="0"/>
              <a:t>градови су Софија, Пловдив, Варна, Бургас, Русе.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Б</a:t>
            </a:r>
            <a:r>
              <a:rPr lang="sr-Cyrl-CS" sz="2000" b="1" dirty="0" smtClean="0"/>
              <a:t>огатство </a:t>
            </a:r>
            <a:r>
              <a:rPr lang="sr-Cyrl-CS" sz="2000" b="1" dirty="0" smtClean="0"/>
              <a:t>чине шуме, реке, </a:t>
            </a:r>
            <a:r>
              <a:rPr lang="sr-Cyrl-CS" sz="2000" b="1" dirty="0" smtClean="0"/>
              <a:t>плодно тло</a:t>
            </a:r>
            <a:r>
              <a:rPr lang="sr-Cyrl-CS" sz="2000" b="1" dirty="0" smtClean="0"/>
              <a:t>, гвожђе, бакар, олово </a:t>
            </a:r>
            <a:r>
              <a:rPr lang="sr-Cyrl-CS" sz="2000" b="1" dirty="0" smtClean="0"/>
              <a:t>и </a:t>
            </a:r>
            <a:r>
              <a:rPr lang="sr-Cyrl-CS" sz="2000" b="1" dirty="0" smtClean="0"/>
              <a:t>цинк, угаљ. </a:t>
            </a:r>
          </a:p>
          <a:p>
            <a:pPr algn="just"/>
            <a:r>
              <a:rPr lang="sr-Cyrl-CS" sz="2000" b="1" dirty="0" smtClean="0"/>
              <a:t>Привреда:</a:t>
            </a:r>
            <a:r>
              <a:rPr lang="sr-Cyrl-CS" sz="2000" b="1" dirty="0" smtClean="0"/>
              <a:t> пољопривреда</a:t>
            </a:r>
            <a:r>
              <a:rPr lang="sr-Cyrl-CS" sz="2000" b="1" dirty="0" smtClean="0"/>
              <a:t>-</a:t>
            </a:r>
            <a:r>
              <a:rPr lang="sr-Cyrl-CS" sz="2000" b="1" dirty="0" smtClean="0"/>
              <a:t>жита</a:t>
            </a:r>
            <a:r>
              <a:rPr lang="sr-Cyrl-CS" sz="2000" b="1" dirty="0" smtClean="0"/>
              <a:t>, индустријско биље, воће и поврће, памук, дуван, винова лоза и руже).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Развијене </a:t>
            </a:r>
            <a:r>
              <a:rPr lang="sr-Cyrl-CS" sz="2000" b="1" dirty="0" smtClean="0"/>
              <a:t>су прехрамбена, текстилна индустрија, металургија, а на обалама Црног мора Бугарска развија туризам.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304800"/>
            <a:ext cx="800100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РЕПУБЛИКА </a:t>
            </a:r>
          </a:p>
          <a:p>
            <a:pPr algn="ctr"/>
            <a:r>
              <a:rPr lang="sr-Cyrl-C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АЛБАНИЈА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9938" name="Picture 2" descr="http://www.mapsofworld.com/images/world-countries-flags/albania-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962400"/>
            <a:ext cx="3714750" cy="25241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41148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Површина: 28 748 км</a:t>
            </a:r>
            <a:r>
              <a:rPr lang="sr-Cyrl-CS" sz="2400" b="1" baseline="30000" dirty="0" smtClean="0"/>
              <a:t>2</a:t>
            </a:r>
            <a:endParaRPr lang="sr-Cyrl-CS" sz="2400" b="1" dirty="0" smtClean="0"/>
          </a:p>
          <a:p>
            <a:r>
              <a:rPr lang="sr-Cyrl-CS" sz="2400" b="1" dirty="0" smtClean="0"/>
              <a:t>Број становника: 3 600 523 ст.</a:t>
            </a:r>
          </a:p>
          <a:p>
            <a:r>
              <a:rPr lang="sr-Cyrl-CS" sz="2400" b="1" dirty="0" smtClean="0"/>
              <a:t>Густина насељености: 125 ст/км</a:t>
            </a:r>
            <a:r>
              <a:rPr lang="sr-Cyrl-CS" sz="2400" b="1" baseline="30000" dirty="0" smtClean="0"/>
              <a:t>2</a:t>
            </a:r>
          </a:p>
          <a:p>
            <a:r>
              <a:rPr lang="sr-Cyrl-CS" sz="2400" b="1" dirty="0" smtClean="0"/>
              <a:t>Главни град: Тирана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graphics8.nytimes.com/images/2006/12/10/travel/10albania600.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0"/>
            <a:ext cx="5715000" cy="2828925"/>
          </a:xfrm>
          <a:prstGeom prst="rect">
            <a:avLst/>
          </a:prstGeom>
          <a:noFill/>
        </p:spPr>
      </p:pic>
      <p:pic>
        <p:nvPicPr>
          <p:cNvPr id="38916" name="Picture 4" descr="http://www.vig.com/fileadmin/web/VIG_in_CEE/Country_Pictures/VIG_CEE_Albania_Tira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4191000" cy="33610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34290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Тирана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001000" y="33528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Бункери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37338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Ђирокастра</a:t>
            </a:r>
            <a:endParaRPr lang="en-US" sz="1600" b="1" dirty="0"/>
          </a:p>
        </p:txBody>
      </p:sp>
      <p:pic>
        <p:nvPicPr>
          <p:cNvPr id="38920" name="Picture 8" descr="http://cache.virtualtourist.com/6/3020832-Bunker_Love_Albani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49800" y="228601"/>
            <a:ext cx="4165599" cy="3124200"/>
          </a:xfrm>
          <a:prstGeom prst="rect">
            <a:avLst/>
          </a:prstGeom>
          <a:noFill/>
        </p:spPr>
      </p:pic>
      <p:pic>
        <p:nvPicPr>
          <p:cNvPr id="38922" name="Picture 10" descr="http://www.lalzitbay.com/wp-content/uploads/2012/09/Berati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343400"/>
            <a:ext cx="2781300" cy="22574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781800" y="40386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Албанска архитектура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 </a:t>
            </a:r>
            <a:r>
              <a:rPr lang="sr-Cyrl-C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ПОЛОЖАЈ</a:t>
            </a:r>
            <a:endParaRPr lang="en-US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  </a:t>
            </a:r>
            <a:r>
              <a:rPr lang="sr-Cyrl-C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ПРИРОДА</a:t>
            </a:r>
            <a:endParaRPr lang="en-US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657600"/>
            <a:ext cx="472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III  </a:t>
            </a:r>
            <a:r>
              <a:rPr lang="sr-Cyrl-C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ДРУШТВО</a:t>
            </a:r>
            <a:endParaRPr lang="en-US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 dirty="0" smtClean="0"/>
              <a:t>- </a:t>
            </a:r>
            <a:r>
              <a:rPr lang="sr-Cyrl-CS" sz="2000" b="1" dirty="0" smtClean="0"/>
              <a:t>у </a:t>
            </a:r>
            <a:r>
              <a:rPr lang="sr-Cyrl-CS" sz="2000" b="1" dirty="0" smtClean="0"/>
              <a:t>југозападном делу Балканског </a:t>
            </a:r>
            <a:r>
              <a:rPr lang="sr-Cyrl-CS" sz="2000" b="1" dirty="0" smtClean="0"/>
              <a:t>полуострва </a:t>
            </a:r>
          </a:p>
          <a:p>
            <a:pPr algn="just"/>
            <a:r>
              <a:rPr lang="sr-Cyrl-CS" sz="2000" b="1" dirty="0" smtClean="0"/>
              <a:t>- </a:t>
            </a:r>
            <a:r>
              <a:rPr lang="sr-Cyrl-CS" sz="2000" b="1" dirty="0" smtClean="0"/>
              <a:t>и</a:t>
            </a:r>
            <a:r>
              <a:rPr lang="sr-Cyrl-CS" sz="2000" b="1" dirty="0" smtClean="0"/>
              <a:t>злази </a:t>
            </a:r>
            <a:r>
              <a:rPr lang="sr-Cyrl-CS" sz="2000" b="1" dirty="0" smtClean="0"/>
              <a:t>на Јадранско и Јонско море.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9050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 dirty="0" smtClean="0"/>
              <a:t>Средишњи и источни део </a:t>
            </a:r>
            <a:r>
              <a:rPr lang="sr-Cyrl-CS" sz="2000" b="1" dirty="0" smtClean="0"/>
              <a:t> </a:t>
            </a:r>
            <a:r>
              <a:rPr lang="sr-Cyrl-CS" sz="2000" b="1" dirty="0" smtClean="0"/>
              <a:t>чине високе </a:t>
            </a:r>
            <a:r>
              <a:rPr lang="sr-Cyrl-CS" sz="2000" b="1" dirty="0" smtClean="0"/>
              <a:t>Динарске, Шарске </a:t>
            </a:r>
            <a:r>
              <a:rPr lang="sr-Cyrl-CS" sz="2000" b="1" dirty="0" smtClean="0"/>
              <a:t>и </a:t>
            </a:r>
            <a:r>
              <a:rPr lang="sr-Cyrl-CS" sz="2000" b="1" dirty="0" smtClean="0"/>
              <a:t>Пиндске планине. </a:t>
            </a:r>
            <a:r>
              <a:rPr lang="sr-Cyrl-CS" sz="2000" b="1" dirty="0" smtClean="0"/>
              <a:t>Низије су уске, приобалне.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Клима - средоземна, континентална и планинска. </a:t>
            </a:r>
          </a:p>
          <a:p>
            <a:pPr algn="just"/>
            <a:r>
              <a:rPr lang="sr-Cyrl-CS" sz="2000" b="1" dirty="0" smtClean="0"/>
              <a:t>Најдужа </a:t>
            </a:r>
            <a:r>
              <a:rPr lang="sr-Cyrl-CS" sz="2000" b="1" dirty="0" smtClean="0"/>
              <a:t>река је Дрим. Већа језера су Скадарско, Охридско и Преспанско. Вегетацију чине шуме на планинама и средоземна макија у приобаљу.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191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 dirty="0" smtClean="0"/>
              <a:t>Албанци себе сматрају потомцима Илира.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Већи </a:t>
            </a:r>
            <a:r>
              <a:rPr lang="sr-Cyrl-CS" sz="2000" b="1" dirty="0" smtClean="0"/>
              <a:t>градови су Тирана, Драч, Елбасан, Скадар, Валона.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Становништво </a:t>
            </a:r>
            <a:r>
              <a:rPr lang="sr-Cyrl-CS" sz="2000" b="1" dirty="0" smtClean="0"/>
              <a:t>се махом бави пољопривредом. Гаје се жита, винова лоза, маслине, воће, поврће, дуван.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Индустрија </a:t>
            </a:r>
            <a:r>
              <a:rPr lang="sr-Cyrl-CS" sz="2000" b="1" dirty="0" smtClean="0"/>
              <a:t>је слабо развијена. Албанија је дуго година била у добровољној изолацији.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333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caslav</cp:lastModifiedBy>
  <cp:revision>15</cp:revision>
  <dcterms:created xsi:type="dcterms:W3CDTF">2006-08-16T00:00:00Z</dcterms:created>
  <dcterms:modified xsi:type="dcterms:W3CDTF">2014-01-22T11:46:32Z</dcterms:modified>
</cp:coreProperties>
</file>