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228600"/>
            <a:ext cx="620090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Република</a:t>
            </a:r>
          </a:p>
          <a:p>
            <a:pPr algn="ctr"/>
            <a:r>
              <a:rPr lang="sr-Cyrl-C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Црна Гора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267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latin typeface="+mj-lt"/>
              </a:rPr>
              <a:t>Површина: 13 812 км</a:t>
            </a:r>
            <a:r>
              <a:rPr lang="sr-Cyrl-CS" sz="2400" b="1" baseline="30000" dirty="0" smtClean="0">
                <a:latin typeface="+mj-lt"/>
              </a:rPr>
              <a:t>2</a:t>
            </a:r>
            <a:endParaRPr lang="sr-Cyrl-CS" sz="2400" b="1" dirty="0" smtClean="0">
              <a:latin typeface="+mj-lt"/>
            </a:endParaRPr>
          </a:p>
          <a:p>
            <a:r>
              <a:rPr lang="sr-Cyrl-CS" sz="2400" b="1" dirty="0" smtClean="0">
                <a:latin typeface="+mj-lt"/>
              </a:rPr>
              <a:t>Број становника: 684 736 ст.</a:t>
            </a:r>
          </a:p>
          <a:p>
            <a:r>
              <a:rPr lang="sr-Cyrl-CS" sz="2400" b="1" dirty="0" smtClean="0">
                <a:latin typeface="+mj-lt"/>
              </a:rPr>
              <a:t>Густина насељености: 50 ст/км</a:t>
            </a:r>
            <a:r>
              <a:rPr lang="sr-Cyrl-CS" sz="2400" b="1" baseline="30000" dirty="0" smtClean="0">
                <a:latin typeface="+mj-lt"/>
              </a:rPr>
              <a:t>2</a:t>
            </a:r>
            <a:endParaRPr lang="sr-Cyrl-CS" sz="2400" b="1" dirty="0" smtClean="0">
              <a:latin typeface="+mj-lt"/>
            </a:endParaRPr>
          </a:p>
          <a:p>
            <a:r>
              <a:rPr lang="sr-Cyrl-CS" sz="2400" b="1" dirty="0" smtClean="0">
                <a:latin typeface="+mj-lt"/>
              </a:rPr>
              <a:t>Главни град : Подгорица</a:t>
            </a:r>
            <a:endParaRPr lang="en-US" sz="2400" b="1" dirty="0">
              <a:latin typeface="+mj-lt"/>
            </a:endParaRPr>
          </a:p>
        </p:txBody>
      </p:sp>
      <p:pic>
        <p:nvPicPr>
          <p:cNvPr id="6146" name="Picture 2" descr="http://shipsbecks.files.wordpress.com/2007/04/montenegro_flag_20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810000"/>
            <a:ext cx="4177664" cy="245745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ijesti.me/slika-519x316/vijesti/njujork-tajms-crna-gora-je-nezaobilazni-balkanski-dragulj-slika-39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4800600" cy="2922910"/>
          </a:xfrm>
          <a:prstGeom prst="rect">
            <a:avLst/>
          </a:prstGeom>
          <a:noFill/>
        </p:spPr>
      </p:pic>
      <p:pic>
        <p:nvPicPr>
          <p:cNvPr id="1028" name="Picture 4" descr="http://www.wmagazine.com/images/society/2010/09/soar_montenegro_01_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124200"/>
            <a:ext cx="4655265" cy="3574297"/>
          </a:xfrm>
          <a:prstGeom prst="rect">
            <a:avLst/>
          </a:prstGeom>
          <a:noFill/>
        </p:spPr>
      </p:pic>
      <p:pic>
        <p:nvPicPr>
          <p:cNvPr id="1030" name="Picture 6" descr="http://www.capitals.e-allmoney.com/eur/img/podgorica-milleniumbridgenigh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1740" y="152401"/>
            <a:ext cx="3890810" cy="2590800"/>
          </a:xfrm>
          <a:prstGeom prst="rect">
            <a:avLst/>
          </a:prstGeom>
          <a:noFill/>
        </p:spPr>
      </p:pic>
      <p:pic>
        <p:nvPicPr>
          <p:cNvPr id="1032" name="Picture 8" descr="http://oursurprisingworld.com/wp-content/uploads/2008/01/ostrog_monastery_serbia__montenegro_0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3657600"/>
            <a:ext cx="4000500" cy="30003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29200" y="27432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Свети Стефан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2743200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Подгорица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848600" y="3276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Острог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3276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Залив Бока Которска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000" b="1" dirty="0" smtClean="0">
                <a:solidFill>
                  <a:srgbClr val="7030A0"/>
                </a:solidFill>
                <a:latin typeface="+mj-lt"/>
              </a:rPr>
              <a:t>I </a:t>
            </a:r>
            <a:r>
              <a:rPr lang="sr-Cyrl-CS" sz="3000" b="1" dirty="0" smtClean="0">
                <a:solidFill>
                  <a:srgbClr val="7030A0"/>
                </a:solidFill>
                <a:latin typeface="+mj-lt"/>
              </a:rPr>
              <a:t>ПОЛОЖАЈ</a:t>
            </a:r>
            <a:endParaRPr lang="en-US" sz="3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latin typeface="+mj-lt"/>
              </a:rPr>
              <a:t>Црна Гора се налази на Балканском полуострву и излази на Јадранско море;</a:t>
            </a:r>
            <a:endParaRPr lang="en-US" sz="20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487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7030A0"/>
                </a:solidFill>
                <a:latin typeface="+mj-lt"/>
              </a:rPr>
              <a:t>II </a:t>
            </a:r>
            <a:r>
              <a:rPr lang="sr-Cyrl-CS" sz="3000" b="1" dirty="0" smtClean="0">
                <a:solidFill>
                  <a:srgbClr val="7030A0"/>
                </a:solidFill>
                <a:latin typeface="+mj-lt"/>
              </a:rPr>
              <a:t> ПРИРОДА</a:t>
            </a:r>
            <a:endParaRPr lang="en-US" sz="3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00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dirty="0" smtClean="0">
                <a:latin typeface="+mj-lt"/>
              </a:rPr>
              <a:t>Рељеф: три целине: </a:t>
            </a:r>
          </a:p>
          <a:p>
            <a:pPr marL="342900" indent="-342900" algn="just">
              <a:buAutoNum type="arabicPeriod"/>
            </a:pPr>
            <a:r>
              <a:rPr lang="sr-Cyrl-CS" sz="2000" b="1" dirty="0" smtClean="0">
                <a:latin typeface="+mj-lt"/>
              </a:rPr>
              <a:t>На северу - </a:t>
            </a:r>
            <a:r>
              <a:rPr lang="sr-Cyrl-CS" sz="2000" b="1" dirty="0" smtClean="0">
                <a:latin typeface="+mj-lt"/>
              </a:rPr>
              <a:t>Динарске </a:t>
            </a:r>
            <a:r>
              <a:rPr lang="sr-Cyrl-CS" sz="2000" b="1" dirty="0" smtClean="0">
                <a:latin typeface="+mj-lt"/>
              </a:rPr>
              <a:t>планине (Дурмитор, Бјеласица, Проклетије...), </a:t>
            </a:r>
            <a:endParaRPr lang="sr-Cyrl-CS" sz="2000" b="1" dirty="0" smtClean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sr-Cyrl-CS" sz="2000" b="1" dirty="0" smtClean="0">
                <a:latin typeface="+mj-lt"/>
              </a:rPr>
              <a:t>У</a:t>
            </a:r>
            <a:r>
              <a:rPr lang="sr-Cyrl-CS" sz="2000" b="1" dirty="0" smtClean="0">
                <a:latin typeface="+mj-lt"/>
              </a:rPr>
              <a:t>з </a:t>
            </a:r>
            <a:r>
              <a:rPr lang="sr-Cyrl-CS" sz="2000" b="1" dirty="0" smtClean="0">
                <a:latin typeface="+mj-lt"/>
              </a:rPr>
              <a:t>Скадарско језеро су Зетска и Бјелопавлићка </a:t>
            </a:r>
            <a:r>
              <a:rPr lang="sr-Cyrl-CS" sz="2000" b="1" dirty="0" smtClean="0">
                <a:latin typeface="+mj-lt"/>
              </a:rPr>
              <a:t>равница</a:t>
            </a:r>
          </a:p>
          <a:p>
            <a:pPr marL="342900" indent="-342900" algn="just">
              <a:buAutoNum type="arabicPeriod"/>
            </a:pPr>
            <a:r>
              <a:rPr lang="sr-Cyrl-CS" sz="2000" b="1" dirty="0" smtClean="0">
                <a:latin typeface="+mj-lt"/>
              </a:rPr>
              <a:t>На југу је </a:t>
            </a:r>
            <a:r>
              <a:rPr lang="sr-Cyrl-CS" sz="2000" b="1" dirty="0" smtClean="0">
                <a:latin typeface="+mj-lt"/>
              </a:rPr>
              <a:t>приморје</a:t>
            </a:r>
            <a:r>
              <a:rPr lang="sr-Cyrl-CS" sz="2000" b="1" dirty="0" smtClean="0">
                <a:latin typeface="+mj-lt"/>
              </a:rPr>
              <a:t>.</a:t>
            </a:r>
            <a:r>
              <a:rPr lang="en-GB" sz="2000" b="1" dirty="0" smtClean="0">
                <a:latin typeface="+mj-lt"/>
              </a:rPr>
              <a:t> </a:t>
            </a:r>
            <a:endParaRPr lang="sr-Cyrl-CS" sz="2000" b="1" dirty="0" smtClean="0">
              <a:latin typeface="+mj-lt"/>
            </a:endParaRPr>
          </a:p>
          <a:p>
            <a:pPr algn="just"/>
            <a:r>
              <a:rPr lang="sr-Cyrl-CS" sz="2000" b="1" dirty="0" smtClean="0">
                <a:latin typeface="+mj-lt"/>
              </a:rPr>
              <a:t>Клима: средоземна, </a:t>
            </a:r>
            <a:r>
              <a:rPr lang="sr-Cyrl-CS" sz="2000" b="1" dirty="0" smtClean="0">
                <a:latin typeface="+mj-lt"/>
              </a:rPr>
              <a:t>измењено средоземна </a:t>
            </a:r>
            <a:r>
              <a:rPr lang="sr-Cyrl-CS" sz="2000" b="1" dirty="0" smtClean="0">
                <a:latin typeface="+mj-lt"/>
              </a:rPr>
              <a:t>и планинска. </a:t>
            </a:r>
          </a:p>
          <a:p>
            <a:pPr algn="just"/>
            <a:r>
              <a:rPr lang="sr-Cyrl-CS" sz="2000" b="1" dirty="0" smtClean="0">
                <a:latin typeface="+mj-lt"/>
              </a:rPr>
              <a:t>Воде: Лим</a:t>
            </a:r>
            <a:r>
              <a:rPr lang="sr-Cyrl-CS" sz="2000" b="1" dirty="0" smtClean="0">
                <a:latin typeface="+mj-lt"/>
              </a:rPr>
              <a:t>, Тара, Пива, Морача, Зета </a:t>
            </a:r>
            <a:r>
              <a:rPr lang="sr-Cyrl-CS" sz="2000" b="1" dirty="0" smtClean="0">
                <a:latin typeface="+mj-lt"/>
              </a:rPr>
              <a:t>, Скадарско језеро. </a:t>
            </a:r>
          </a:p>
          <a:p>
            <a:pPr algn="just"/>
            <a:r>
              <a:rPr lang="sr-Cyrl-CS" sz="2000" b="1" dirty="0" smtClean="0">
                <a:latin typeface="+mj-lt"/>
              </a:rPr>
              <a:t>Вегетација</a:t>
            </a:r>
            <a:r>
              <a:rPr lang="sr-Cyrl-CS" sz="2000" b="1" dirty="0" smtClean="0">
                <a:latin typeface="+mj-lt"/>
              </a:rPr>
              <a:t>: </a:t>
            </a:r>
            <a:r>
              <a:rPr lang="sr-Cyrl-CS" sz="2000" b="1" dirty="0" smtClean="0">
                <a:latin typeface="+mj-lt"/>
              </a:rPr>
              <a:t>шуме </a:t>
            </a:r>
            <a:r>
              <a:rPr lang="sr-Cyrl-CS" sz="2000" b="1" dirty="0" smtClean="0">
                <a:latin typeface="+mj-lt"/>
              </a:rPr>
              <a:t>на планинама, макије у </a:t>
            </a:r>
            <a:r>
              <a:rPr lang="sr-Cyrl-CS" sz="2000" b="1" dirty="0" smtClean="0">
                <a:latin typeface="+mj-lt"/>
              </a:rPr>
              <a:t>приморју, маслине</a:t>
            </a:r>
            <a:r>
              <a:rPr lang="sr-Cyrl-CS" sz="2000" b="1" dirty="0" smtClean="0">
                <a:latin typeface="+mj-lt"/>
              </a:rPr>
              <a:t>, винова лоза, јужно </a:t>
            </a:r>
            <a:r>
              <a:rPr lang="sr-Cyrl-CS" sz="2000" b="1" dirty="0" smtClean="0">
                <a:latin typeface="+mj-lt"/>
              </a:rPr>
              <a:t>воће у </a:t>
            </a:r>
            <a:r>
              <a:rPr lang="sr-Cyrl-CS" sz="2000" b="1" dirty="0" smtClean="0">
                <a:latin typeface="+mj-lt"/>
              </a:rPr>
              <a:t>залеђини приморја.</a:t>
            </a:r>
            <a:endParaRPr lang="en-US" sz="20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67200"/>
            <a:ext cx="495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7030A0"/>
                </a:solidFill>
              </a:rPr>
              <a:t>III </a:t>
            </a:r>
            <a:r>
              <a:rPr lang="sr-Cyrl-CS" sz="3000" b="1" dirty="0" smtClean="0">
                <a:solidFill>
                  <a:srgbClr val="7030A0"/>
                </a:solidFill>
              </a:rPr>
              <a:t>ДРУШТВО</a:t>
            </a:r>
            <a:endParaRPr lang="en-US" sz="30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953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dirty="0" smtClean="0"/>
              <a:t>Становништво чине Црногорци, Срби, </a:t>
            </a:r>
            <a:r>
              <a:rPr lang="sr-Cyrl-CS" sz="2000" b="1" dirty="0" smtClean="0"/>
              <a:t>Албанци, </a:t>
            </a:r>
          </a:p>
          <a:p>
            <a:pPr algn="just"/>
            <a:r>
              <a:rPr lang="sr-Cyrl-CS" sz="2000" b="1" dirty="0" smtClean="0"/>
              <a:t>Градови: </a:t>
            </a:r>
            <a:r>
              <a:rPr lang="sr-Cyrl-CS" sz="2000" b="1" dirty="0" smtClean="0"/>
              <a:t>Подгорица, Никшић, Будва, Цетиње, </a:t>
            </a:r>
            <a:r>
              <a:rPr lang="sr-Cyrl-CS" sz="2000" b="1" dirty="0" smtClean="0"/>
              <a:t>Херцег </a:t>
            </a:r>
            <a:r>
              <a:rPr lang="sr-Cyrl-CS" sz="2000" b="1" dirty="0" smtClean="0"/>
              <a:t>Нови.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Б</a:t>
            </a:r>
            <a:r>
              <a:rPr lang="sr-Cyrl-CS" sz="2000" b="1" dirty="0" smtClean="0"/>
              <a:t>огатство: </a:t>
            </a:r>
            <a:r>
              <a:rPr lang="sr-Cyrl-CS" sz="2000" b="1" dirty="0" smtClean="0"/>
              <a:t>реке, шуме, мрки угаљ, лигнит и боксит.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Индустрија </a:t>
            </a:r>
            <a:r>
              <a:rPr lang="sr-Cyrl-CS" sz="2000" b="1" dirty="0" smtClean="0"/>
              <a:t>је слабо развијена. Црна Гора је туристичка земља.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1" y="0"/>
            <a:ext cx="869840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Република </a:t>
            </a:r>
          </a:p>
          <a:p>
            <a:pPr algn="ctr"/>
            <a:r>
              <a:rPr lang="sr-Cyrl-C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Босна и Херцеговина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8006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Површина: 51 197 км</a:t>
            </a:r>
            <a:r>
              <a:rPr lang="sr-Cyrl-CS" sz="2400" b="1" baseline="30000" dirty="0" smtClean="0"/>
              <a:t>2</a:t>
            </a:r>
            <a:endParaRPr lang="sr-Cyrl-CS" sz="2400" b="1" dirty="0" smtClean="0"/>
          </a:p>
          <a:p>
            <a:r>
              <a:rPr lang="sr-Cyrl-CS" sz="2400" b="1" dirty="0" smtClean="0"/>
              <a:t>Број становника: 3 981 239 ст.</a:t>
            </a:r>
          </a:p>
          <a:p>
            <a:r>
              <a:rPr lang="sr-Cyrl-CS" sz="2400" b="1" dirty="0" smtClean="0"/>
              <a:t>Густина насељености: 78 ст/км</a:t>
            </a:r>
            <a:r>
              <a:rPr lang="sr-Cyrl-CS" sz="2400" b="1" baseline="30000" dirty="0" smtClean="0"/>
              <a:t>2</a:t>
            </a:r>
            <a:endParaRPr lang="sr-Cyrl-CS" sz="2400" b="1" dirty="0" smtClean="0"/>
          </a:p>
          <a:p>
            <a:r>
              <a:rPr lang="sr-Cyrl-CS" sz="2400" b="1" dirty="0" smtClean="0"/>
              <a:t>Главни град: Сарајево</a:t>
            </a:r>
            <a:endParaRPr lang="en-US" sz="2400" b="1" dirty="0"/>
          </a:p>
        </p:txBody>
      </p:sp>
      <p:pic>
        <p:nvPicPr>
          <p:cNvPr id="3076" name="Picture 4" descr="http://cdn.flags.com/images/uploads/lg-Bosnia-Herzegovin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419600"/>
            <a:ext cx="3086100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pravda.rs/wp-content/uploads/2012/09/bosna-i-hercegovina-entite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4267200" cy="4053126"/>
          </a:xfrm>
          <a:prstGeom prst="rect">
            <a:avLst/>
          </a:prstGeom>
          <a:noFill/>
        </p:spPr>
      </p:pic>
      <p:pic>
        <p:nvPicPr>
          <p:cNvPr id="14340" name="Picture 4" descr="http://putovanja.aladin.info/logo/1/8/18669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290821"/>
            <a:ext cx="3200400" cy="2395729"/>
          </a:xfrm>
          <a:prstGeom prst="rect">
            <a:avLst/>
          </a:prstGeom>
          <a:noFill/>
        </p:spPr>
      </p:pic>
      <p:pic>
        <p:nvPicPr>
          <p:cNvPr id="14342" name="Picture 6" descr="http://upload.wikimedia.org/wikipedia/commons/thumb/8/8d/View_from_Avaz_Twist_Tower.jpg/350px-View_from_Avaz_Twist_Tow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495800"/>
            <a:ext cx="3333750" cy="2209801"/>
          </a:xfrm>
          <a:prstGeom prst="rect">
            <a:avLst/>
          </a:prstGeom>
          <a:noFill/>
        </p:spPr>
      </p:pic>
      <p:pic>
        <p:nvPicPr>
          <p:cNvPr id="6" name="Picture 2" descr="http://www.hostelbanjaluka.com/wp-content/uploads/2010/08/zelenilo_banjalu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152400"/>
            <a:ext cx="4191000" cy="40544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934200" y="4267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Карта Босне и Херцеговине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49530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Мостар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55626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Сарајево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61722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600" b="1" dirty="0" smtClean="0"/>
              <a:t>Бања Лука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3621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000" b="1" dirty="0" smtClean="0">
                <a:solidFill>
                  <a:srgbClr val="7030A0"/>
                </a:solidFill>
              </a:rPr>
              <a:t>I </a:t>
            </a:r>
            <a:r>
              <a:rPr lang="sr-Cyrl-CS" sz="3000" b="1" dirty="0" smtClean="0">
                <a:solidFill>
                  <a:srgbClr val="7030A0"/>
                </a:solidFill>
              </a:rPr>
              <a:t>ПОЛОЖАЈ</a:t>
            </a:r>
            <a:endParaRPr lang="en-US" sz="3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sr-Cyrl-CS" sz="2000" b="1" dirty="0" smtClean="0"/>
              <a:t>на </a:t>
            </a:r>
            <a:r>
              <a:rPr lang="sr-Cyrl-CS" sz="2000" b="1" dirty="0" smtClean="0"/>
              <a:t>Балканском </a:t>
            </a:r>
            <a:r>
              <a:rPr lang="sr-Cyrl-CS" sz="2000" b="1" dirty="0" smtClean="0"/>
              <a:t>полуострву</a:t>
            </a:r>
          </a:p>
          <a:p>
            <a:pPr algn="just">
              <a:buFontTx/>
              <a:buChar char="-"/>
            </a:pPr>
            <a:r>
              <a:rPr lang="sr-Cyrl-CS" sz="2000" b="1" dirty="0" smtClean="0"/>
              <a:t>два </a:t>
            </a:r>
            <a:r>
              <a:rPr lang="sr-Cyrl-CS" sz="2000" b="1" dirty="0" smtClean="0"/>
              <a:t>ентитета: </a:t>
            </a:r>
            <a:r>
              <a:rPr lang="sr-Cyrl-CS" sz="2000" b="1" dirty="0" smtClean="0"/>
              <a:t>Република Српска </a:t>
            </a:r>
            <a:r>
              <a:rPr lang="sr-Cyrl-CS" sz="2000" b="1" dirty="0" smtClean="0"/>
              <a:t>и </a:t>
            </a:r>
            <a:r>
              <a:rPr lang="sr-Cyrl-CS" sz="2000" b="1" dirty="0" smtClean="0"/>
              <a:t>Федерација </a:t>
            </a:r>
            <a:r>
              <a:rPr lang="sr-Cyrl-CS" sz="2000" b="1" dirty="0" smtClean="0"/>
              <a:t>Босне и Херцеговине.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2667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dirty="0" smtClean="0">
                <a:solidFill>
                  <a:srgbClr val="7030A0"/>
                </a:solidFill>
              </a:rPr>
              <a:t>II </a:t>
            </a:r>
            <a:r>
              <a:rPr lang="sr-Cyrl-CS" sz="3000" b="1" dirty="0" smtClean="0">
                <a:solidFill>
                  <a:srgbClr val="7030A0"/>
                </a:solidFill>
              </a:rPr>
              <a:t> ПРИРОДА</a:t>
            </a:r>
            <a:endParaRPr lang="en-US" sz="3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81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dirty="0" smtClean="0"/>
              <a:t>Рељеф: </a:t>
            </a:r>
            <a:r>
              <a:rPr lang="sr-Cyrl-CS" sz="2000" b="1" dirty="0" smtClean="0"/>
              <a:t>н</a:t>
            </a:r>
            <a:r>
              <a:rPr lang="sr-Cyrl-CS" sz="2000" b="1" dirty="0" smtClean="0"/>
              <a:t>а </a:t>
            </a:r>
            <a:r>
              <a:rPr lang="sr-Cyrl-CS" sz="2000" b="1" dirty="0" smtClean="0"/>
              <a:t>северу плодне </a:t>
            </a:r>
            <a:r>
              <a:rPr lang="sr-Cyrl-CS" sz="2000" b="1" dirty="0" smtClean="0"/>
              <a:t>низије уз реку </a:t>
            </a:r>
            <a:r>
              <a:rPr lang="sr-Cyrl-CS" sz="2000" b="1" dirty="0" smtClean="0"/>
              <a:t>Саву, </a:t>
            </a:r>
            <a:r>
              <a:rPr lang="sr-Cyrl-CS" sz="2000" b="1" dirty="0" smtClean="0"/>
              <a:t>а јужније су млађе веначне планине из Динарске групе. </a:t>
            </a:r>
            <a:r>
              <a:rPr lang="sr-Cyrl-CS" sz="2000" b="1" dirty="0" smtClean="0"/>
              <a:t>И</a:t>
            </a:r>
            <a:r>
              <a:rPr lang="sr-Cyrl-CS" sz="2000" b="1" dirty="0" smtClean="0"/>
              <a:t>злази </a:t>
            </a:r>
            <a:r>
              <a:rPr lang="sr-Cyrl-CS" sz="2000" b="1" dirty="0" smtClean="0"/>
              <a:t>на </a:t>
            </a:r>
            <a:r>
              <a:rPr lang="sr-Cyrl-CS" sz="2000" b="1" dirty="0" smtClean="0"/>
              <a:t>Јадранско море (20 км); </a:t>
            </a:r>
          </a:p>
          <a:p>
            <a:pPr algn="just"/>
            <a:r>
              <a:rPr lang="sr-Cyrl-CS" sz="2000" b="1" dirty="0" smtClean="0"/>
              <a:t>К</a:t>
            </a:r>
            <a:r>
              <a:rPr lang="sr-Cyrl-CS" sz="2000" b="1" dirty="0" smtClean="0"/>
              <a:t>лима: умерено-континентална</a:t>
            </a:r>
            <a:r>
              <a:rPr lang="sr-Cyrl-CS" sz="2000" b="1" dirty="0" smtClean="0"/>
              <a:t>, планинска и </a:t>
            </a:r>
            <a:r>
              <a:rPr lang="sr-Cyrl-CS" sz="2000" b="1" dirty="0" smtClean="0"/>
              <a:t>континентална</a:t>
            </a:r>
            <a:r>
              <a:rPr lang="sr-Cyrl-CS" sz="2000" b="1" dirty="0" smtClean="0"/>
              <a:t>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Р</a:t>
            </a:r>
            <a:r>
              <a:rPr lang="sr-Cyrl-CS" sz="2000" b="1" dirty="0" smtClean="0"/>
              <a:t>еке </a:t>
            </a:r>
            <a:r>
              <a:rPr lang="sr-Cyrl-CS" sz="2000" b="1" dirty="0" smtClean="0"/>
              <a:t>су Сава, Дрина, </a:t>
            </a:r>
            <a:r>
              <a:rPr lang="sr-Cyrl-CS" sz="2000" b="1" dirty="0" smtClean="0"/>
              <a:t>Босна, </a:t>
            </a:r>
            <a:r>
              <a:rPr lang="sr-Cyrl-CS" sz="2000" b="1" dirty="0" smtClean="0"/>
              <a:t>Неретва.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Вегетација: густе шуме на планинама, </a:t>
            </a:r>
            <a:r>
              <a:rPr lang="sr-Cyrl-CS" sz="2000" b="1" dirty="0" smtClean="0"/>
              <a:t>на </a:t>
            </a:r>
            <a:r>
              <a:rPr lang="sr-Cyrl-CS" sz="2000" b="1" dirty="0" smtClean="0"/>
              <a:t>северу оранице </a:t>
            </a:r>
            <a:r>
              <a:rPr lang="sr-Cyrl-CS" sz="2000" b="1" dirty="0" smtClean="0"/>
              <a:t>а у Херцеговини је </a:t>
            </a:r>
            <a:r>
              <a:rPr lang="sr-Cyrl-CS" sz="2000" b="1" dirty="0" smtClean="0"/>
              <a:t>вегетација </a:t>
            </a:r>
            <a:r>
              <a:rPr lang="sr-Cyrl-CS" sz="2000" b="1" dirty="0" smtClean="0"/>
              <a:t>оскудна. 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0" y="3962400"/>
            <a:ext cx="2590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dirty="0" smtClean="0">
                <a:solidFill>
                  <a:srgbClr val="7030A0"/>
                </a:solidFill>
              </a:rPr>
              <a:t>III </a:t>
            </a:r>
            <a:r>
              <a:rPr lang="sr-Cyrl-CS" sz="3000" b="1" dirty="0" smtClean="0">
                <a:solidFill>
                  <a:srgbClr val="7030A0"/>
                </a:solidFill>
              </a:rPr>
              <a:t>ДРУШТВО</a:t>
            </a:r>
            <a:endParaRPr lang="en-US" sz="30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b="1" dirty="0" smtClean="0"/>
              <a:t>Становништво: Срби </a:t>
            </a:r>
            <a:r>
              <a:rPr lang="sr-Cyrl-CS" sz="2000" b="1" dirty="0" smtClean="0"/>
              <a:t>(Р. Српска) , Хрвати и Муслимани (Федерација).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Г</a:t>
            </a:r>
            <a:r>
              <a:rPr lang="sr-Cyrl-CS" sz="2000" b="1" dirty="0" smtClean="0"/>
              <a:t>радови: </a:t>
            </a:r>
            <a:r>
              <a:rPr lang="sr-Cyrl-CS" sz="2000" b="1" dirty="0" smtClean="0"/>
              <a:t>Сарајево, Мостар, Бања Лука, Приједор, Зеница, Тузла.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Богатство: </a:t>
            </a:r>
            <a:r>
              <a:rPr lang="sr-Cyrl-CS" sz="2000" b="1" dirty="0" smtClean="0"/>
              <a:t>плодне низије, реке, шуме, угаљ, руда гвожђа, боксит, олово и цинк као и камена со (Тузла). </a:t>
            </a:r>
            <a:endParaRPr lang="sr-Cyrl-CS" sz="2000" b="1" dirty="0" smtClean="0"/>
          </a:p>
          <a:p>
            <a:pPr algn="just"/>
            <a:r>
              <a:rPr lang="sr-Cyrl-CS" sz="2000" b="1" dirty="0" smtClean="0"/>
              <a:t>Индустрија </a:t>
            </a:r>
            <a:r>
              <a:rPr lang="sr-Cyrl-CS" sz="2000" b="1" dirty="0" smtClean="0"/>
              <a:t>је недовољно развијена и базирана је на рудном богатству.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354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caslav</cp:lastModifiedBy>
  <cp:revision>34</cp:revision>
  <dcterms:created xsi:type="dcterms:W3CDTF">2006-08-16T00:00:00Z</dcterms:created>
  <dcterms:modified xsi:type="dcterms:W3CDTF">2014-01-22T10:56:36Z</dcterms:modified>
</cp:coreProperties>
</file>