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143000"/>
            <a:ext cx="7523214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sr-Cyrl-R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КЛИМАТСКИ </a:t>
            </a:r>
          </a:p>
          <a:p>
            <a:pPr algn="ctr"/>
            <a:r>
              <a:rPr lang="sr-Cyrl-R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ЕЛЕМЕНТИ</a:t>
            </a:r>
          </a:p>
          <a:p>
            <a:pPr algn="ctr"/>
            <a:r>
              <a:rPr lang="sr-Cyrl-R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И ФАКТОРИ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accent4">
                    <a:lumMod val="75000"/>
                  </a:schemeClr>
                </a:solidFill>
              </a:rPr>
              <a:t>19. Лекција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nationalweatherstation.com/wp-content/uploads/2013/08/ni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52400"/>
            <a:ext cx="3810000" cy="26955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3810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Време</a:t>
            </a:r>
            <a:r>
              <a:rPr lang="sr-Cyrl-RS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је тренутно стање климатских елемената изнад неког места.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7526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Клима</a:t>
            </a:r>
            <a:r>
              <a:rPr lang="sr-Cyrl-RS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је вишегодишњи режим времена.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5364" name="Picture 4" descr="http://orig15.deviantart.net/3809/f/2013/192/b/1/flat_weather_icon__psd__by_psdblast-d6cyg7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124200"/>
            <a:ext cx="4746625" cy="3581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53000" y="3581400"/>
            <a:ext cx="434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sr-Cyrl-RS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1. Географска ширина;</a:t>
            </a:r>
          </a:p>
          <a:p>
            <a:pPr marL="457200" indent="-457200"/>
            <a:r>
              <a:rPr lang="sr-Cyrl-RS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2. Распоред копна и мора;</a:t>
            </a:r>
          </a:p>
          <a:p>
            <a:pPr marL="457200" indent="-457200"/>
            <a:r>
              <a:rPr lang="sr-Cyrl-RS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3. Рељеф</a:t>
            </a:r>
          </a:p>
          <a:p>
            <a:pPr marL="457200" indent="-457200"/>
            <a:r>
              <a:rPr lang="sr-Cyrl-RS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- надморска висина</a:t>
            </a:r>
          </a:p>
          <a:p>
            <a:pPr marL="457200" indent="-457200"/>
            <a:r>
              <a:rPr lang="sr-Cyrl-RS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- правац пружања планина</a:t>
            </a:r>
          </a:p>
          <a:p>
            <a:pPr marL="457200" indent="-457200"/>
            <a:r>
              <a:rPr lang="sr-Cyrl-RS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4. Морске струје и ветрови;</a:t>
            </a:r>
          </a:p>
          <a:p>
            <a:pPr marL="457200" indent="-457200"/>
            <a:r>
              <a:rPr lang="sr-Cyrl-RS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5. Вегетација;</a:t>
            </a:r>
          </a:p>
          <a:p>
            <a:pPr marL="457200" indent="-457200"/>
            <a:r>
              <a:rPr lang="sr-Cyrl-RS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6. Људска делатност;</a:t>
            </a:r>
          </a:p>
          <a:p>
            <a:pPr marL="457200" indent="-457200"/>
            <a:endParaRPr lang="sr-Cyrl-RS" sz="2400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5400" y="3048000"/>
            <a:ext cx="403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Климатски фактори: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350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Климатски</a:t>
            </a:r>
            <a:r>
              <a:rPr lang="sr-Cyrl-RS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sr-Cyrl-RS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елементи: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57200"/>
            <a:ext cx="464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sr-Cyrl-RS" sz="20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Температура </a:t>
            </a:r>
            <a:r>
              <a:rPr lang="sr-Cyrl-RS" sz="20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ваздуха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;</a:t>
            </a:r>
          </a:p>
          <a:p>
            <a:pPr marL="457200" indent="-457200" algn="just"/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Показује колико је ваздух топао. </a:t>
            </a:r>
          </a:p>
          <a:p>
            <a:pPr marL="457200" indent="-457200" algn="just"/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Мери се термометром а изражава </a:t>
            </a:r>
          </a:p>
          <a:p>
            <a:pPr marL="457200" indent="-457200" algn="just"/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у степенима Целзијуса (</a:t>
            </a:r>
            <a:r>
              <a:rPr lang="sr-Latn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</a:t>
            </a:r>
            <a:r>
              <a:rPr lang="sr-Cyrl-RS" sz="2000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8288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2. </a:t>
            </a:r>
            <a:r>
              <a:rPr lang="sr-Cyrl-RS" sz="20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Влажност ваздуха</a:t>
            </a:r>
            <a:r>
              <a:rPr lang="sr-Cyrl-RS" sz="2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;</a:t>
            </a:r>
          </a:p>
          <a:p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Показује колико је ваздух влажан. </a:t>
            </a:r>
          </a:p>
          <a:p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Мери се хигрометром а изражава </a:t>
            </a:r>
          </a:p>
          <a:p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у процентима (%). 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38" name="Picture 2" descr="http://www.smg.gov.mo/www/dm/equip/sc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308" y="152400"/>
            <a:ext cx="4371868" cy="3276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3200400"/>
            <a:ext cx="464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3. </a:t>
            </a:r>
            <a:r>
              <a:rPr lang="sr-Cyrl-RS" sz="20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Ваздушни притисак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;</a:t>
            </a:r>
          </a:p>
          <a:p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Показује притисак ваздуха на тло. Мери се барометром а изражава у</a:t>
            </a:r>
          </a:p>
          <a:p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милибарима (</a:t>
            </a:r>
            <a:r>
              <a:rPr lang="sr-Latn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mb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).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40" name="Picture 4" descr="https://www.avogadro-lab-supply.com/item_images/Mas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505200"/>
            <a:ext cx="1712214" cy="32004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724400" y="2286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b="1" dirty="0" smtClean="0"/>
              <a:t>Метеоролошка станица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39000" y="6400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b="1" dirty="0" smtClean="0"/>
              <a:t>Хигрометар </a:t>
            </a:r>
            <a:endParaRPr lang="en-US" sz="1400" b="1" dirty="0"/>
          </a:p>
        </p:txBody>
      </p:sp>
      <p:pic>
        <p:nvPicPr>
          <p:cNvPr id="14344" name="Picture 8" descr="http://www.weathersnob.com/pictures/solarpowered-outdoor-thermomet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505200"/>
            <a:ext cx="2571750" cy="3219451"/>
          </a:xfrm>
          <a:prstGeom prst="rect">
            <a:avLst/>
          </a:prstGeom>
          <a:noFill/>
        </p:spPr>
      </p:pic>
      <p:pic>
        <p:nvPicPr>
          <p:cNvPr id="14346" name="Picture 10" descr="http://www.robertwhite.com/prodsgif/14b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4724400"/>
            <a:ext cx="2138059" cy="2009776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0" y="44196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b="1" dirty="0" smtClean="0"/>
              <a:t>  Барометар</a:t>
            </a:r>
            <a:endParaRPr lang="en-US" sz="1400" b="1" dirty="0"/>
          </a:p>
        </p:txBody>
      </p:sp>
      <p:pic>
        <p:nvPicPr>
          <p:cNvPr id="14348" name="Picture 12" descr="http://2.imimg.com/data2/AK/JR/MY-1095393/20kkimg1-250x25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38400" y="4724400"/>
            <a:ext cx="2057400" cy="1986454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438400" y="44196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b="1" dirty="0" smtClean="0"/>
              <a:t>Анероид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81400" y="4419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b="1" dirty="0" smtClean="0"/>
              <a:t>Термометар 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  <p:bldP spid="11" grpId="0"/>
      <p:bldP spid="15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6172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4. </a:t>
            </a:r>
            <a:r>
              <a:rPr lang="sr-Cyrl-RS" sz="20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Ветар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је хоризонтално струјање ваздуха из области високог у области ниског ваздушног притиска. 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Брзина ветра се мери анемометром а правац ветроказом. Изражава се метрима у секунди (</a:t>
            </a:r>
            <a:r>
              <a:rPr lang="sr-Latn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m/s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) или километрима на час (</a:t>
            </a:r>
            <a:r>
              <a:rPr lang="sr-Latn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km/h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).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" name="Picture 2" descr="http://www.daviddarling.info/images/anemome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9402" y="152400"/>
            <a:ext cx="2569824" cy="3505200"/>
          </a:xfrm>
          <a:prstGeom prst="rect">
            <a:avLst/>
          </a:prstGeom>
          <a:noFill/>
        </p:spPr>
      </p:pic>
      <p:pic>
        <p:nvPicPr>
          <p:cNvPr id="4" name="Picture 6" descr="http://www.metoffice.gov.uk/media/image/g/r/Weather_vane-shutterstock_688173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7846" y="1752600"/>
            <a:ext cx="3002954" cy="1905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77000" y="1524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b="1" dirty="0" smtClean="0"/>
              <a:t>Анемометар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7526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Подела ветрова</a:t>
            </a:r>
            <a:endParaRPr lang="en-US" sz="2000" u="sng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17526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b="1" dirty="0" smtClean="0"/>
              <a:t>Ветроказ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1336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1. Стални ветрови - </a:t>
            </a:r>
          </a:p>
          <a:p>
            <a:pPr marL="457200" indent="-457200"/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пасати, антипасати,западни</a:t>
            </a:r>
          </a:p>
          <a:p>
            <a:pPr marL="457200" indent="-457200"/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 источни ветрови;</a:t>
            </a:r>
            <a:endParaRPr lang="sr-Cyrl-RS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9" name="Picture 8" descr="https://lh5.googleusercontent.com/-qRuUAmjmuNo/TWpJaP96euI/AAAAAAAAJpk/iRb9Dqo1jnw/s640/Campbell%25E2%2580%2593Stokes+Sunshine+Recorder+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733800"/>
            <a:ext cx="3962400" cy="2971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30480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2. Периодични ветрови - </a:t>
            </a:r>
            <a:endParaRPr lang="sr-Cyrl-RS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з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имски и летњи монсун;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8100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3. Локални ветрови -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југо,</a:t>
            </a:r>
          </a:p>
          <a:p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ошава, вардарац, бура...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800600"/>
            <a:ext cx="4724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5. </a:t>
            </a:r>
            <a:r>
              <a:rPr lang="sr-Cyrl-RS" sz="20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Осунчаност (инсолација)</a:t>
            </a:r>
            <a:endParaRPr lang="sr-Cyrl-RS" sz="2000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algn="just"/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Показује дужину сијања Сунца у часовима. Мери се хелиографом а изражава у часовима за годину дана (</a:t>
            </a:r>
            <a:r>
              <a:rPr lang="sr-Latn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h/god)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5400" y="3810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b="1" dirty="0" smtClean="0"/>
              <a:t>Хелиограф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www.theolivecentre.com/RainMAXX-280mm-Rain-Gauge-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590800"/>
            <a:ext cx="3707130" cy="4095750"/>
          </a:xfrm>
          <a:prstGeom prst="rect">
            <a:avLst/>
          </a:prstGeom>
          <a:noFill/>
        </p:spPr>
      </p:pic>
      <p:pic>
        <p:nvPicPr>
          <p:cNvPr id="2050" name="Picture 2" descr="http://scied.ucar.edu/sites/default/files/images/long-content-page/%3Cem%3EEdit%20Long%20Content%20Page%3C/em%3E%20Clouds%20Types/cloudchar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52400"/>
            <a:ext cx="4800600" cy="33528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152400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6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sr-Cyrl-RS" sz="20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Облачност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је прекривеност</a:t>
            </a:r>
          </a:p>
          <a:p>
            <a:pPr algn="just"/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еба облацима. Изражава се у </a:t>
            </a:r>
          </a:p>
          <a:p>
            <a:pPr algn="just"/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роцентима (%) или десетинама. 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4478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7. </a:t>
            </a:r>
            <a:r>
              <a:rPr lang="sr-Cyrl-RS" sz="20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Падавине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је излучивање </a:t>
            </a:r>
          </a:p>
          <a:p>
            <a:pPr algn="just"/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лаге на Земљину површину.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3800" y="45720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Подела падавина:</a:t>
            </a:r>
            <a:endParaRPr lang="en-US" sz="2000" u="sng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5908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b="1" dirty="0" smtClean="0"/>
              <a:t>Кишомер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51054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Високе </a:t>
            </a:r>
          </a:p>
          <a:p>
            <a:pPr marL="457200" indent="-457200"/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 - киша, снег, град;</a:t>
            </a:r>
            <a:endParaRPr lang="sr-Cyrl-RS" sz="2000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marL="457200" indent="-457200"/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2.   Ниске </a:t>
            </a:r>
          </a:p>
          <a:p>
            <a:pPr marL="457200" indent="-457200"/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sr-Cyrl-RS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 - иње, слана, поледица, роса;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2400" y="38100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Падавине се мере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кишомером а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изражавају</a:t>
            </a:r>
            <a:endParaRPr lang="sr-Cyrl-RS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algn="just"/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се у 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милиметрима (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mm</a:t>
            </a:r>
            <a:r>
              <a:rPr lang="sr-Cyrl-R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).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bom.gov.au/nsw/moree/images/ScreenInsi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685800"/>
            <a:ext cx="6191250" cy="48482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47800" y="304800"/>
            <a:ext cx="6400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8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ХВАЛА</a:t>
            </a:r>
          </a:p>
          <a:p>
            <a:pPr algn="ctr"/>
            <a:r>
              <a:rPr lang="sr-Cyrl-RS" sz="8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НА</a:t>
            </a:r>
          </a:p>
          <a:p>
            <a:pPr algn="ctr"/>
            <a:r>
              <a:rPr lang="sr-Cyrl-RS" sz="8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ПАЖЊИ</a:t>
            </a:r>
          </a:p>
          <a:p>
            <a:pPr algn="ctr"/>
            <a:endParaRPr lang="sr-Cyrl-RS" sz="40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sr-Cyrl-RS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Мај 2016.</a:t>
            </a:r>
          </a:p>
          <a:p>
            <a:pPr algn="ctr"/>
            <a:r>
              <a:rPr lang="sr-Cyrl-RS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Аутор</a:t>
            </a:r>
          </a:p>
          <a:p>
            <a:pPr algn="ctr"/>
            <a:r>
              <a:rPr lang="sr-Cyrl-RS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Гордана Васић</a:t>
            </a:r>
            <a:endParaRPr lang="sr-Cyrl-RS" sz="40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319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tamara99</dc:creator>
  <cp:lastModifiedBy>tamara99</cp:lastModifiedBy>
  <cp:revision>47</cp:revision>
  <dcterms:created xsi:type="dcterms:W3CDTF">2006-08-16T00:00:00Z</dcterms:created>
  <dcterms:modified xsi:type="dcterms:W3CDTF">2016-05-29T07:08:19Z</dcterms:modified>
</cp:coreProperties>
</file>