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9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mapsofworld.com/images/world-countries-flags/macedonia-flag.gif"/>
          <p:cNvPicPr>
            <a:picLocks noChangeAspect="1" noChangeArrowheads="1"/>
          </p:cNvPicPr>
          <p:nvPr/>
        </p:nvPicPr>
        <p:blipFill>
          <a:blip r:embed="rId2"/>
          <a:srcRect/>
          <a:stretch>
            <a:fillRect/>
          </a:stretch>
        </p:blipFill>
        <p:spPr bwMode="auto">
          <a:xfrm>
            <a:off x="4800600" y="3352800"/>
            <a:ext cx="3714750" cy="2524126"/>
          </a:xfrm>
          <a:prstGeom prst="rect">
            <a:avLst/>
          </a:prstGeom>
          <a:noFill/>
        </p:spPr>
      </p:pic>
      <p:sp>
        <p:nvSpPr>
          <p:cNvPr id="3" name="TextBox 2"/>
          <p:cNvSpPr txBox="1"/>
          <p:nvPr/>
        </p:nvSpPr>
        <p:spPr>
          <a:xfrm>
            <a:off x="0" y="228600"/>
            <a:ext cx="9829800" cy="1938992"/>
          </a:xfrm>
          <a:prstGeom prst="rect">
            <a:avLst/>
          </a:prstGeom>
          <a:noFill/>
        </p:spPr>
        <p:txBody>
          <a:bodyPr wrap="square" rtlCol="0">
            <a:spAutoFit/>
          </a:bodyPr>
          <a:lstStyle/>
          <a:p>
            <a:r>
              <a:rPr lang="sr-Cyrl-CS" sz="6000" b="1" dirty="0" smtClean="0">
                <a:solidFill>
                  <a:srgbClr val="C00000"/>
                </a:solidFill>
                <a:effectLst>
                  <a:outerShdw blurRad="38100" dist="38100" dir="2700000" algn="tl">
                    <a:srgbClr val="000000">
                      <a:alpha val="43137"/>
                    </a:srgbClr>
                  </a:outerShdw>
                </a:effectLst>
              </a:rPr>
              <a:t>  БИВША ЈУГОСЛОВЕНСКА РЕПУБЛИКА МАКЕДОНИЈА</a:t>
            </a:r>
            <a:endParaRPr lang="en-US" sz="6000" b="1" dirty="0">
              <a:solidFill>
                <a:srgbClr val="C00000"/>
              </a:solidFill>
              <a:effectLst>
                <a:outerShdw blurRad="38100" dist="38100" dir="2700000" algn="tl">
                  <a:srgbClr val="000000">
                    <a:alpha val="43137"/>
                  </a:srgbClr>
                </a:outerShdw>
              </a:effectLst>
            </a:endParaRPr>
          </a:p>
        </p:txBody>
      </p:sp>
      <p:sp>
        <p:nvSpPr>
          <p:cNvPr id="4" name="TextBox 3"/>
          <p:cNvSpPr txBox="1"/>
          <p:nvPr/>
        </p:nvSpPr>
        <p:spPr>
          <a:xfrm>
            <a:off x="152400" y="3581400"/>
            <a:ext cx="4572000" cy="1569660"/>
          </a:xfrm>
          <a:prstGeom prst="rect">
            <a:avLst/>
          </a:prstGeom>
          <a:noFill/>
        </p:spPr>
        <p:txBody>
          <a:bodyPr wrap="square" rtlCol="0">
            <a:spAutoFit/>
          </a:bodyPr>
          <a:lstStyle/>
          <a:p>
            <a:r>
              <a:rPr lang="sr-Cyrl-CS" sz="2400" b="1" dirty="0" smtClean="0"/>
              <a:t>Површина: 25 713км</a:t>
            </a:r>
            <a:r>
              <a:rPr lang="sr-Cyrl-CS" sz="2400" b="1" baseline="30000" dirty="0" smtClean="0"/>
              <a:t>2</a:t>
            </a:r>
            <a:endParaRPr lang="sr-Cyrl-CS" sz="2400" b="1" dirty="0" smtClean="0"/>
          </a:p>
          <a:p>
            <a:r>
              <a:rPr lang="sr-Cyrl-CS" sz="2400" b="1" dirty="0" smtClean="0"/>
              <a:t>Број становника: 2 038 514 ст.</a:t>
            </a:r>
          </a:p>
          <a:p>
            <a:r>
              <a:rPr lang="sr-Cyrl-CS" sz="2400" b="1" dirty="0" smtClean="0"/>
              <a:t>Густина насељености: 79 ст/км</a:t>
            </a:r>
            <a:r>
              <a:rPr lang="sr-Cyrl-CS" sz="2400" b="1" baseline="30000" dirty="0" smtClean="0"/>
              <a:t>2</a:t>
            </a:r>
            <a:endParaRPr lang="sr-Cyrl-CS" sz="2400" b="1" dirty="0" smtClean="0"/>
          </a:p>
          <a:p>
            <a:r>
              <a:rPr lang="sr-Cyrl-CS" sz="2400" b="1" dirty="0" smtClean="0"/>
              <a:t>Главни град: Скопље</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8434"/>
                                        </p:tgtEl>
                                        <p:attrNameLst>
                                          <p:attrName>style.visibility</p:attrName>
                                        </p:attrNameLst>
                                      </p:cBhvr>
                                      <p:to>
                                        <p:strVal val="visible"/>
                                      </p:to>
                                    </p:set>
                                    <p:animEffect transition="in" filter="fade">
                                      <p:cBhvr>
                                        <p:cTn id="15"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www.etours.cz/data/web-img/macedonia-001.jpg"/>
          <p:cNvPicPr>
            <a:picLocks noChangeAspect="1" noChangeArrowheads="1"/>
          </p:cNvPicPr>
          <p:nvPr/>
        </p:nvPicPr>
        <p:blipFill>
          <a:blip r:embed="rId2"/>
          <a:srcRect/>
          <a:stretch>
            <a:fillRect/>
          </a:stretch>
        </p:blipFill>
        <p:spPr bwMode="auto">
          <a:xfrm>
            <a:off x="4876800" y="228600"/>
            <a:ext cx="4114800" cy="3086100"/>
          </a:xfrm>
          <a:prstGeom prst="rect">
            <a:avLst/>
          </a:prstGeom>
          <a:noFill/>
        </p:spPr>
      </p:pic>
      <p:pic>
        <p:nvPicPr>
          <p:cNvPr id="17414" name="Picture 6" descr="http://www.destination360.com/europe/macedonia/images/s/skopje.jpg"/>
          <p:cNvPicPr>
            <a:picLocks noChangeAspect="1" noChangeArrowheads="1"/>
          </p:cNvPicPr>
          <p:nvPr/>
        </p:nvPicPr>
        <p:blipFill>
          <a:blip r:embed="rId3"/>
          <a:srcRect/>
          <a:stretch>
            <a:fillRect/>
          </a:stretch>
        </p:blipFill>
        <p:spPr bwMode="auto">
          <a:xfrm>
            <a:off x="5105400" y="3581400"/>
            <a:ext cx="3886200" cy="3108961"/>
          </a:xfrm>
          <a:prstGeom prst="rect">
            <a:avLst/>
          </a:prstGeom>
          <a:noFill/>
        </p:spPr>
      </p:pic>
      <p:pic>
        <p:nvPicPr>
          <p:cNvPr id="17416" name="Picture 8" descr="http://farm4.staticflickr.com/3339/3346086727_c57ca2c35d_z.jpg"/>
          <p:cNvPicPr>
            <a:picLocks noChangeAspect="1" noChangeArrowheads="1"/>
          </p:cNvPicPr>
          <p:nvPr/>
        </p:nvPicPr>
        <p:blipFill>
          <a:blip r:embed="rId4"/>
          <a:srcRect/>
          <a:stretch>
            <a:fillRect/>
          </a:stretch>
        </p:blipFill>
        <p:spPr bwMode="auto">
          <a:xfrm>
            <a:off x="152400" y="3581400"/>
            <a:ext cx="4648200" cy="3101221"/>
          </a:xfrm>
          <a:prstGeom prst="rect">
            <a:avLst/>
          </a:prstGeom>
          <a:noFill/>
        </p:spPr>
      </p:pic>
      <p:sp>
        <p:nvSpPr>
          <p:cNvPr id="6" name="TextBox 5"/>
          <p:cNvSpPr txBox="1"/>
          <p:nvPr/>
        </p:nvSpPr>
        <p:spPr>
          <a:xfrm>
            <a:off x="0" y="3200400"/>
            <a:ext cx="2971800" cy="338554"/>
          </a:xfrm>
          <a:prstGeom prst="rect">
            <a:avLst/>
          </a:prstGeom>
          <a:noFill/>
        </p:spPr>
        <p:txBody>
          <a:bodyPr wrap="square" rtlCol="0">
            <a:spAutoFit/>
          </a:bodyPr>
          <a:lstStyle/>
          <a:p>
            <a:r>
              <a:rPr lang="sr-Cyrl-CS" sz="1600" b="1" dirty="0" smtClean="0"/>
              <a:t>Шар планина</a:t>
            </a:r>
            <a:endParaRPr lang="en-US" sz="1600" b="1" dirty="0"/>
          </a:p>
        </p:txBody>
      </p:sp>
      <p:sp>
        <p:nvSpPr>
          <p:cNvPr id="7" name="TextBox 6"/>
          <p:cNvSpPr txBox="1"/>
          <p:nvPr/>
        </p:nvSpPr>
        <p:spPr>
          <a:xfrm>
            <a:off x="7848600" y="3276600"/>
            <a:ext cx="1676400" cy="338554"/>
          </a:xfrm>
          <a:prstGeom prst="rect">
            <a:avLst/>
          </a:prstGeom>
          <a:noFill/>
        </p:spPr>
        <p:txBody>
          <a:bodyPr wrap="square" rtlCol="0">
            <a:spAutoFit/>
          </a:bodyPr>
          <a:lstStyle/>
          <a:p>
            <a:r>
              <a:rPr lang="sr-Cyrl-CS" sz="1600" b="1" dirty="0" smtClean="0"/>
              <a:t>Скопље</a:t>
            </a:r>
            <a:endParaRPr lang="en-US" sz="1600" b="1" dirty="0"/>
          </a:p>
        </p:txBody>
      </p:sp>
      <p:pic>
        <p:nvPicPr>
          <p:cNvPr id="17418" name="Picture 10" descr="http://upload.wikimedia.org/wikipedia/commons/thumb/c/cb/AlexanderTheGreat_Bust.jpg/250px-AlexanderTheGreat_Bust.jpg"/>
          <p:cNvPicPr>
            <a:picLocks noChangeAspect="1" noChangeArrowheads="1"/>
          </p:cNvPicPr>
          <p:nvPr/>
        </p:nvPicPr>
        <p:blipFill>
          <a:blip r:embed="rId5"/>
          <a:srcRect/>
          <a:stretch>
            <a:fillRect/>
          </a:stretch>
        </p:blipFill>
        <p:spPr bwMode="auto">
          <a:xfrm>
            <a:off x="221223" y="228601"/>
            <a:ext cx="2147254" cy="2971800"/>
          </a:xfrm>
          <a:prstGeom prst="rect">
            <a:avLst/>
          </a:prstGeom>
          <a:noFill/>
        </p:spPr>
      </p:pic>
      <p:pic>
        <p:nvPicPr>
          <p:cNvPr id="17420" name="Picture 12" descr="http://upload.wikimedia.org/wikipedia/commons/thumb/c/ce/Prilep_spomenik_Aleksandar_Makedonski).JPG/250px-Prilep_spomenik_Aleksandar_Makedonski).JPG"/>
          <p:cNvPicPr>
            <a:picLocks noChangeAspect="1" noChangeArrowheads="1"/>
          </p:cNvPicPr>
          <p:nvPr/>
        </p:nvPicPr>
        <p:blipFill>
          <a:blip r:embed="rId6"/>
          <a:srcRect/>
          <a:stretch>
            <a:fillRect/>
          </a:stretch>
        </p:blipFill>
        <p:spPr bwMode="auto">
          <a:xfrm>
            <a:off x="2667000" y="228600"/>
            <a:ext cx="1847850" cy="2461337"/>
          </a:xfrm>
          <a:prstGeom prst="rect">
            <a:avLst/>
          </a:prstGeom>
          <a:noFill/>
        </p:spPr>
      </p:pic>
      <p:sp>
        <p:nvSpPr>
          <p:cNvPr id="10" name="TextBox 9"/>
          <p:cNvSpPr txBox="1"/>
          <p:nvPr/>
        </p:nvSpPr>
        <p:spPr>
          <a:xfrm>
            <a:off x="5105400" y="3276600"/>
            <a:ext cx="1905000" cy="338554"/>
          </a:xfrm>
          <a:prstGeom prst="rect">
            <a:avLst/>
          </a:prstGeom>
          <a:noFill/>
        </p:spPr>
        <p:txBody>
          <a:bodyPr wrap="square" rtlCol="0">
            <a:spAutoFit/>
          </a:bodyPr>
          <a:lstStyle/>
          <a:p>
            <a:r>
              <a:rPr lang="sr-Cyrl-CS" sz="1600" b="1" dirty="0" smtClean="0"/>
              <a:t>Охридско језеро</a:t>
            </a:r>
            <a:endParaRPr lang="en-US" sz="1600" b="1" dirty="0"/>
          </a:p>
        </p:txBody>
      </p:sp>
      <p:sp>
        <p:nvSpPr>
          <p:cNvPr id="11" name="TextBox 10"/>
          <p:cNvSpPr txBox="1"/>
          <p:nvPr/>
        </p:nvSpPr>
        <p:spPr>
          <a:xfrm>
            <a:off x="2362200" y="3200400"/>
            <a:ext cx="2438400" cy="338554"/>
          </a:xfrm>
          <a:prstGeom prst="rect">
            <a:avLst/>
          </a:prstGeom>
          <a:noFill/>
        </p:spPr>
        <p:txBody>
          <a:bodyPr wrap="square" rtlCol="0">
            <a:spAutoFit/>
          </a:bodyPr>
          <a:lstStyle/>
          <a:p>
            <a:r>
              <a:rPr lang="sr-Cyrl-CS" sz="1600" b="1" dirty="0" smtClean="0"/>
              <a:t>Александар Македонски</a:t>
            </a:r>
            <a:endParaRPr lang="en-US" sz="1600" b="1" dirty="0"/>
          </a:p>
        </p:txBody>
      </p:sp>
      <p:sp>
        <p:nvSpPr>
          <p:cNvPr id="12" name="TextBox 11"/>
          <p:cNvSpPr txBox="1"/>
          <p:nvPr/>
        </p:nvSpPr>
        <p:spPr>
          <a:xfrm>
            <a:off x="2667000" y="2743200"/>
            <a:ext cx="1752600" cy="338554"/>
          </a:xfrm>
          <a:prstGeom prst="rect">
            <a:avLst/>
          </a:prstGeom>
          <a:noFill/>
        </p:spPr>
        <p:txBody>
          <a:bodyPr wrap="square" rtlCol="0">
            <a:spAutoFit/>
          </a:bodyPr>
          <a:lstStyle/>
          <a:p>
            <a:r>
              <a:rPr lang="sr-Cyrl-CS" sz="1600" b="1" dirty="0" smtClean="0"/>
              <a:t>Прилеп</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fade">
                                      <p:cBhvr>
                                        <p:cTn id="7" dur="2000"/>
                                        <p:tgtEl>
                                          <p:spTgt spid="1741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7416"/>
                                        </p:tgtEl>
                                        <p:attrNameLst>
                                          <p:attrName>style.visibility</p:attrName>
                                        </p:attrNameLst>
                                      </p:cBhvr>
                                      <p:to>
                                        <p:strVal val="visible"/>
                                      </p:to>
                                    </p:set>
                                    <p:animEffect transition="in" filter="fade">
                                      <p:cBhvr>
                                        <p:cTn id="15" dur="2000"/>
                                        <p:tgtEl>
                                          <p:spTgt spid="17416"/>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7412"/>
                                        </p:tgtEl>
                                        <p:attrNameLst>
                                          <p:attrName>style.visibility</p:attrName>
                                        </p:attrNameLst>
                                      </p:cBhvr>
                                      <p:to>
                                        <p:strVal val="visible"/>
                                      </p:to>
                                    </p:set>
                                    <p:animEffect transition="in" filter="fade">
                                      <p:cBhvr>
                                        <p:cTn id="23" dur="2000"/>
                                        <p:tgtEl>
                                          <p:spTgt spid="17412"/>
                                        </p:tgtEl>
                                      </p:cBhvr>
                                    </p:animEffect>
                                  </p:childTnLst>
                                </p:cTn>
                              </p:par>
                            </p:childTnLst>
                          </p:cTn>
                        </p:par>
                        <p:par>
                          <p:cTn id="24" fill="hold">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17414"/>
                                        </p:tgtEl>
                                        <p:attrNameLst>
                                          <p:attrName>style.visibility</p:attrName>
                                        </p:attrNameLst>
                                      </p:cBhvr>
                                      <p:to>
                                        <p:strVal val="visible"/>
                                      </p:to>
                                    </p:set>
                                    <p:animEffect transition="in" filter="fade">
                                      <p:cBhvr>
                                        <p:cTn id="31" dur="2000"/>
                                        <p:tgtEl>
                                          <p:spTgt spid="17414"/>
                                        </p:tgtEl>
                                      </p:cBhvr>
                                    </p:animEffect>
                                  </p:childTnLst>
                                </p:cTn>
                              </p:par>
                            </p:childTnLst>
                          </p:cTn>
                        </p:par>
                        <p:par>
                          <p:cTn id="32" fill="hold">
                            <p:stCondLst>
                              <p:cond delay="110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childTnLst>
                          </p:cTn>
                        </p:par>
                        <p:par>
                          <p:cTn id="36" fill="hold">
                            <p:stCondLst>
                              <p:cond delay="12000"/>
                            </p:stCondLst>
                            <p:childTnLst>
                              <p:par>
                                <p:cTn id="37" presetID="10" presetClass="entr" presetSubtype="0" fill="hold" nodeType="afterEffect">
                                  <p:stCondLst>
                                    <p:cond delay="0"/>
                                  </p:stCondLst>
                                  <p:childTnLst>
                                    <p:set>
                                      <p:cBhvr>
                                        <p:cTn id="38" dur="1" fill="hold">
                                          <p:stCondLst>
                                            <p:cond delay="0"/>
                                          </p:stCondLst>
                                        </p:cTn>
                                        <p:tgtEl>
                                          <p:spTgt spid="17420"/>
                                        </p:tgtEl>
                                        <p:attrNameLst>
                                          <p:attrName>style.visibility</p:attrName>
                                        </p:attrNameLst>
                                      </p:cBhvr>
                                      <p:to>
                                        <p:strVal val="visible"/>
                                      </p:to>
                                    </p:set>
                                    <p:animEffect transition="in" filter="fade">
                                      <p:cBhvr>
                                        <p:cTn id="39" dur="2000"/>
                                        <p:tgtEl>
                                          <p:spTgt spid="17420"/>
                                        </p:tgtEl>
                                      </p:cBhvr>
                                    </p:animEffect>
                                  </p:childTnLst>
                                </p:cTn>
                              </p:par>
                            </p:childTnLst>
                          </p:cTn>
                        </p:par>
                        <p:par>
                          <p:cTn id="40" fill="hold">
                            <p:stCondLst>
                              <p:cond delay="140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5486400" cy="553998"/>
          </a:xfrm>
          <a:prstGeom prst="rect">
            <a:avLst/>
          </a:prstGeom>
          <a:noFill/>
        </p:spPr>
        <p:txBody>
          <a:bodyPr wrap="square" rtlCol="0">
            <a:spAutoFit/>
          </a:bodyPr>
          <a:lstStyle/>
          <a:p>
            <a:r>
              <a:rPr lang="en-GB" sz="3000" b="1" dirty="0" smtClean="0">
                <a:solidFill>
                  <a:srgbClr val="C00000"/>
                </a:solidFill>
              </a:rPr>
              <a:t>I  </a:t>
            </a:r>
            <a:r>
              <a:rPr lang="sr-Cyrl-CS" sz="3000" b="1" dirty="0" smtClean="0">
                <a:solidFill>
                  <a:srgbClr val="C00000"/>
                </a:solidFill>
              </a:rPr>
              <a:t>ПОЛОЖАЈ</a:t>
            </a:r>
            <a:endParaRPr lang="en-US" sz="3000" b="1" dirty="0">
              <a:solidFill>
                <a:srgbClr val="C00000"/>
              </a:solidFill>
            </a:endParaRPr>
          </a:p>
        </p:txBody>
      </p:sp>
      <p:sp>
        <p:nvSpPr>
          <p:cNvPr id="3" name="TextBox 2"/>
          <p:cNvSpPr txBox="1"/>
          <p:nvPr/>
        </p:nvSpPr>
        <p:spPr>
          <a:xfrm>
            <a:off x="0" y="1295400"/>
            <a:ext cx="4648200" cy="553998"/>
          </a:xfrm>
          <a:prstGeom prst="rect">
            <a:avLst/>
          </a:prstGeom>
          <a:noFill/>
        </p:spPr>
        <p:txBody>
          <a:bodyPr wrap="square" rtlCol="0">
            <a:spAutoFit/>
          </a:bodyPr>
          <a:lstStyle/>
          <a:p>
            <a:r>
              <a:rPr lang="en-GB" sz="3000" b="1" dirty="0" smtClean="0">
                <a:solidFill>
                  <a:srgbClr val="C00000"/>
                </a:solidFill>
              </a:rPr>
              <a:t>II  </a:t>
            </a:r>
            <a:r>
              <a:rPr lang="sr-Cyrl-CS" sz="3000" b="1" dirty="0" smtClean="0">
                <a:solidFill>
                  <a:srgbClr val="C00000"/>
                </a:solidFill>
              </a:rPr>
              <a:t>ПРИРОДА</a:t>
            </a:r>
            <a:endParaRPr lang="en-US" sz="3000" b="1" dirty="0">
              <a:solidFill>
                <a:srgbClr val="C00000"/>
              </a:solidFill>
            </a:endParaRPr>
          </a:p>
        </p:txBody>
      </p:sp>
      <p:sp>
        <p:nvSpPr>
          <p:cNvPr id="4" name="TextBox 3"/>
          <p:cNvSpPr txBox="1"/>
          <p:nvPr/>
        </p:nvSpPr>
        <p:spPr>
          <a:xfrm>
            <a:off x="0" y="3810000"/>
            <a:ext cx="5105400" cy="553998"/>
          </a:xfrm>
          <a:prstGeom prst="rect">
            <a:avLst/>
          </a:prstGeom>
          <a:noFill/>
        </p:spPr>
        <p:txBody>
          <a:bodyPr wrap="square" rtlCol="0">
            <a:spAutoFit/>
          </a:bodyPr>
          <a:lstStyle/>
          <a:p>
            <a:r>
              <a:rPr lang="en-GB" sz="3000" b="1" dirty="0" smtClean="0">
                <a:solidFill>
                  <a:srgbClr val="C00000"/>
                </a:solidFill>
              </a:rPr>
              <a:t>III  </a:t>
            </a:r>
            <a:r>
              <a:rPr lang="sr-Cyrl-CS" sz="3000" b="1" dirty="0" smtClean="0">
                <a:solidFill>
                  <a:srgbClr val="C00000"/>
                </a:solidFill>
              </a:rPr>
              <a:t>ДРУШТВО</a:t>
            </a:r>
            <a:endParaRPr lang="en-US" sz="3000" b="1" dirty="0">
              <a:solidFill>
                <a:srgbClr val="C00000"/>
              </a:solidFill>
            </a:endParaRPr>
          </a:p>
        </p:txBody>
      </p:sp>
      <p:sp>
        <p:nvSpPr>
          <p:cNvPr id="5" name="TextBox 4"/>
          <p:cNvSpPr txBox="1"/>
          <p:nvPr/>
        </p:nvSpPr>
        <p:spPr>
          <a:xfrm>
            <a:off x="0" y="685800"/>
            <a:ext cx="9144000" cy="400110"/>
          </a:xfrm>
          <a:prstGeom prst="rect">
            <a:avLst/>
          </a:prstGeom>
          <a:noFill/>
        </p:spPr>
        <p:txBody>
          <a:bodyPr wrap="square" rtlCol="0">
            <a:spAutoFit/>
          </a:bodyPr>
          <a:lstStyle/>
          <a:p>
            <a:pPr algn="just"/>
            <a:r>
              <a:rPr lang="sr-Cyrl-CS" sz="2000" b="1" dirty="0" smtClean="0"/>
              <a:t>У </a:t>
            </a:r>
            <a:r>
              <a:rPr lang="sr-Cyrl-CS" sz="2000" b="1" dirty="0" smtClean="0"/>
              <a:t>централном </a:t>
            </a:r>
            <a:r>
              <a:rPr lang="sr-Cyrl-CS" sz="2000" b="1" dirty="0" smtClean="0"/>
              <a:t>делу Балканског полуострва, без излаза на море.</a:t>
            </a:r>
            <a:endParaRPr lang="en-US" sz="2000" b="1" dirty="0"/>
          </a:p>
        </p:txBody>
      </p:sp>
      <p:sp>
        <p:nvSpPr>
          <p:cNvPr id="6" name="TextBox 5"/>
          <p:cNvSpPr txBox="1"/>
          <p:nvPr/>
        </p:nvSpPr>
        <p:spPr>
          <a:xfrm>
            <a:off x="0" y="1828800"/>
            <a:ext cx="9144000" cy="1938992"/>
          </a:xfrm>
          <a:prstGeom prst="rect">
            <a:avLst/>
          </a:prstGeom>
          <a:noFill/>
        </p:spPr>
        <p:txBody>
          <a:bodyPr wrap="square" rtlCol="0">
            <a:spAutoFit/>
          </a:bodyPr>
          <a:lstStyle/>
          <a:p>
            <a:pPr algn="just"/>
            <a:r>
              <a:rPr lang="sr-Cyrl-CS" sz="2000" b="1" dirty="0" smtClean="0"/>
              <a:t>У шаховском рељефу </a:t>
            </a:r>
            <a:r>
              <a:rPr lang="sr-Cyrl-CS" sz="2000" b="1" dirty="0" smtClean="0"/>
              <a:t>издвајају </a:t>
            </a:r>
            <a:r>
              <a:rPr lang="sr-Cyrl-CS" sz="2000" b="1" dirty="0" smtClean="0"/>
              <a:t>се три </a:t>
            </a:r>
            <a:r>
              <a:rPr lang="sr-Cyrl-CS" sz="2000" b="1" dirty="0" smtClean="0"/>
              <a:t>регије</a:t>
            </a:r>
            <a:r>
              <a:rPr lang="sr-Cyrl-CS" sz="2000" b="1" dirty="0" smtClean="0"/>
              <a:t>: Источна </a:t>
            </a:r>
            <a:r>
              <a:rPr lang="sr-Cyrl-CS" sz="2000" b="1" dirty="0" smtClean="0"/>
              <a:t>Македонија (старе громадне планине), </a:t>
            </a:r>
            <a:r>
              <a:rPr lang="sr-Cyrl-CS" sz="2000" b="1" dirty="0" smtClean="0"/>
              <a:t>Повардарје и Западна Македонија </a:t>
            </a:r>
            <a:r>
              <a:rPr lang="sr-Cyrl-CS" sz="2000" b="1" dirty="0" smtClean="0"/>
              <a:t>са Пелагонијом (млађе веначне планине)). Бројне </a:t>
            </a:r>
            <a:r>
              <a:rPr lang="sr-Cyrl-CS" sz="2000" b="1" dirty="0" smtClean="0"/>
              <a:t>су котлине спуштене између њих. </a:t>
            </a:r>
            <a:endParaRPr lang="sr-Cyrl-CS" sz="2000" b="1" dirty="0" smtClean="0"/>
          </a:p>
          <a:p>
            <a:pPr algn="just"/>
            <a:r>
              <a:rPr lang="sr-Cyrl-CS" sz="2000" b="1" dirty="0" smtClean="0"/>
              <a:t>Клима </a:t>
            </a:r>
            <a:r>
              <a:rPr lang="sr-Cyrl-CS" sz="2000" b="1" dirty="0" smtClean="0"/>
              <a:t>је континентална. </a:t>
            </a:r>
            <a:endParaRPr lang="sr-Cyrl-CS" sz="2000" b="1" dirty="0" smtClean="0"/>
          </a:p>
          <a:p>
            <a:pPr algn="just"/>
            <a:r>
              <a:rPr lang="sr-Cyrl-CS" sz="2000" b="1" dirty="0" smtClean="0"/>
              <a:t>Р</a:t>
            </a:r>
            <a:r>
              <a:rPr lang="sr-Cyrl-CS" sz="2000" b="1" dirty="0" smtClean="0"/>
              <a:t>еке </a:t>
            </a:r>
            <a:r>
              <a:rPr lang="sr-Cyrl-CS" sz="2000" b="1" dirty="0" smtClean="0"/>
              <a:t>су Вардар, </a:t>
            </a:r>
            <a:r>
              <a:rPr lang="sr-Cyrl-CS" sz="2000" b="1" dirty="0" smtClean="0"/>
              <a:t>Пчиња</a:t>
            </a:r>
            <a:r>
              <a:rPr lang="sr-Cyrl-CS" sz="2000" b="1" dirty="0" smtClean="0"/>
              <a:t>, Струмица, а језера Охридско, Преспанско и Дојранско. </a:t>
            </a:r>
            <a:endParaRPr lang="sr-Cyrl-CS" sz="2000" b="1" dirty="0" smtClean="0"/>
          </a:p>
          <a:p>
            <a:pPr algn="just"/>
            <a:r>
              <a:rPr lang="sr-Cyrl-CS" sz="2000" b="1" dirty="0" smtClean="0"/>
              <a:t>Вегетација </a:t>
            </a:r>
            <a:r>
              <a:rPr lang="sr-Cyrl-CS" sz="2000" b="1" dirty="0" smtClean="0"/>
              <a:t>је доста измењена – обрадиве </a:t>
            </a:r>
            <a:r>
              <a:rPr lang="sr-Cyrl-CS" sz="2000" b="1" dirty="0" smtClean="0"/>
              <a:t>површине, на планинама шуме. </a:t>
            </a:r>
            <a:endParaRPr lang="en-US" sz="2000" b="1" dirty="0"/>
          </a:p>
        </p:txBody>
      </p:sp>
      <p:sp>
        <p:nvSpPr>
          <p:cNvPr id="7" name="TextBox 6"/>
          <p:cNvSpPr txBox="1"/>
          <p:nvPr/>
        </p:nvSpPr>
        <p:spPr>
          <a:xfrm>
            <a:off x="0" y="4343400"/>
            <a:ext cx="9144000" cy="1938992"/>
          </a:xfrm>
          <a:prstGeom prst="rect">
            <a:avLst/>
          </a:prstGeom>
          <a:noFill/>
        </p:spPr>
        <p:txBody>
          <a:bodyPr wrap="square" rtlCol="0">
            <a:spAutoFit/>
          </a:bodyPr>
          <a:lstStyle/>
          <a:p>
            <a:pPr algn="just"/>
            <a:r>
              <a:rPr lang="sr-Cyrl-CS" sz="2000" b="1" dirty="0" smtClean="0"/>
              <a:t>Већину становника чине Македонци, Албанци, Срби. </a:t>
            </a:r>
            <a:endParaRPr lang="sr-Cyrl-CS" sz="2000" b="1" dirty="0" smtClean="0"/>
          </a:p>
          <a:p>
            <a:pPr algn="just"/>
            <a:r>
              <a:rPr lang="sr-Cyrl-CS" sz="2000" b="1" dirty="0" smtClean="0"/>
              <a:t>Већи </a:t>
            </a:r>
            <a:r>
              <a:rPr lang="sr-Cyrl-CS" sz="2000" b="1" dirty="0" smtClean="0"/>
              <a:t>градови су Скопље, Прилеп, Битољ, Велес. </a:t>
            </a:r>
            <a:endParaRPr lang="sr-Cyrl-CS" sz="2000" b="1" dirty="0" smtClean="0"/>
          </a:p>
          <a:p>
            <a:pPr algn="just"/>
            <a:r>
              <a:rPr lang="sr-Cyrl-CS" sz="2000" b="1" dirty="0" smtClean="0"/>
              <a:t>Пољопривреда </a:t>
            </a:r>
            <a:r>
              <a:rPr lang="sr-Cyrl-CS" sz="2000" b="1" dirty="0" smtClean="0"/>
              <a:t>је разноврсна. Гаје се воће, поврће, дуван, винова лоза. </a:t>
            </a:r>
            <a:endParaRPr lang="sr-Cyrl-CS" sz="2000" b="1" dirty="0" smtClean="0"/>
          </a:p>
          <a:p>
            <a:pPr algn="just"/>
            <a:r>
              <a:rPr lang="sr-Cyrl-CS" sz="2000" b="1" dirty="0" smtClean="0"/>
              <a:t>Рудно </a:t>
            </a:r>
            <a:r>
              <a:rPr lang="sr-Cyrl-CS" sz="2000" b="1" dirty="0" smtClean="0"/>
              <a:t>богатство чине руде олова, цинка, бакра. </a:t>
            </a:r>
            <a:endParaRPr lang="sr-Cyrl-CS" sz="2000" b="1" dirty="0" smtClean="0"/>
          </a:p>
          <a:p>
            <a:pPr algn="just"/>
            <a:r>
              <a:rPr lang="sr-Cyrl-CS" sz="2000" b="1" dirty="0" smtClean="0"/>
              <a:t>Од </a:t>
            </a:r>
            <a:r>
              <a:rPr lang="sr-Cyrl-CS" sz="2000" b="1" dirty="0" smtClean="0"/>
              <a:t>индустријских грана развијене су прехрамбена, дуванска, текстилна, хемијска индустрија и металургија. </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p.greenwichmeantime.com/time-zone/europe/european-union/greece/images/greece-flag.jpg"/>
          <p:cNvPicPr>
            <a:picLocks noChangeAspect="1" noChangeArrowheads="1"/>
          </p:cNvPicPr>
          <p:nvPr/>
        </p:nvPicPr>
        <p:blipFill>
          <a:blip r:embed="rId2"/>
          <a:srcRect/>
          <a:stretch>
            <a:fillRect/>
          </a:stretch>
        </p:blipFill>
        <p:spPr bwMode="auto">
          <a:xfrm>
            <a:off x="4876800" y="3886200"/>
            <a:ext cx="3810000" cy="2540001"/>
          </a:xfrm>
          <a:prstGeom prst="rect">
            <a:avLst/>
          </a:prstGeom>
          <a:noFill/>
        </p:spPr>
      </p:pic>
      <p:sp>
        <p:nvSpPr>
          <p:cNvPr id="3" name="TextBox 2"/>
          <p:cNvSpPr txBox="1"/>
          <p:nvPr/>
        </p:nvSpPr>
        <p:spPr>
          <a:xfrm>
            <a:off x="762000" y="609600"/>
            <a:ext cx="7391400" cy="3046988"/>
          </a:xfrm>
          <a:prstGeom prst="rect">
            <a:avLst/>
          </a:prstGeom>
          <a:noFill/>
        </p:spPr>
        <p:txBody>
          <a:bodyPr wrap="square" rtlCol="0">
            <a:spAutoFit/>
          </a:bodyPr>
          <a:lstStyle/>
          <a:p>
            <a:r>
              <a:rPr lang="sr-Cyrl-CS" sz="9600" b="1" dirty="0" smtClean="0">
                <a:solidFill>
                  <a:srgbClr val="C00000"/>
                </a:solidFill>
              </a:rPr>
              <a:t> РЕПУБЛИКА</a:t>
            </a:r>
          </a:p>
          <a:p>
            <a:r>
              <a:rPr lang="sr-Cyrl-CS" sz="9600" b="1" dirty="0" smtClean="0">
                <a:solidFill>
                  <a:srgbClr val="C00000"/>
                </a:solidFill>
              </a:rPr>
              <a:t>       ГРЧКА</a:t>
            </a:r>
            <a:endParaRPr lang="en-US" sz="9600" b="1" dirty="0">
              <a:solidFill>
                <a:srgbClr val="C00000"/>
              </a:solidFill>
            </a:endParaRPr>
          </a:p>
        </p:txBody>
      </p:sp>
      <p:sp>
        <p:nvSpPr>
          <p:cNvPr id="4" name="TextBox 3"/>
          <p:cNvSpPr txBox="1"/>
          <p:nvPr/>
        </p:nvSpPr>
        <p:spPr>
          <a:xfrm>
            <a:off x="228600" y="4114800"/>
            <a:ext cx="4419600" cy="1569660"/>
          </a:xfrm>
          <a:prstGeom prst="rect">
            <a:avLst/>
          </a:prstGeom>
          <a:noFill/>
        </p:spPr>
        <p:txBody>
          <a:bodyPr wrap="square" rtlCol="0">
            <a:spAutoFit/>
          </a:bodyPr>
          <a:lstStyle/>
          <a:p>
            <a:r>
              <a:rPr lang="sr-Cyrl-CS" sz="2400" b="1" dirty="0" smtClean="0"/>
              <a:t>Површина: 131 990 км</a:t>
            </a:r>
            <a:r>
              <a:rPr lang="sr-Cyrl-CS" sz="2400" b="1" baseline="30000" dirty="0" smtClean="0"/>
              <a:t>2</a:t>
            </a:r>
            <a:endParaRPr lang="sr-Cyrl-CS" sz="2400" b="1" dirty="0" smtClean="0"/>
          </a:p>
          <a:p>
            <a:r>
              <a:rPr lang="sr-Cyrl-CS" sz="2400" b="1" dirty="0" smtClean="0"/>
              <a:t>Број становника: 11 216 708 ст.</a:t>
            </a:r>
          </a:p>
          <a:p>
            <a:r>
              <a:rPr lang="sr-Cyrl-CS" sz="2400" b="1" dirty="0" smtClean="0"/>
              <a:t>Густина насељености: 85 ст/км</a:t>
            </a:r>
            <a:r>
              <a:rPr lang="sr-Cyrl-CS" sz="2400" b="1" baseline="30000" dirty="0" smtClean="0"/>
              <a:t>2</a:t>
            </a:r>
            <a:endParaRPr lang="sr-Cyrl-CS" sz="2400" b="1" dirty="0" smtClean="0"/>
          </a:p>
          <a:p>
            <a:r>
              <a:rPr lang="sr-Cyrl-CS" sz="2400" b="1" dirty="0" smtClean="0"/>
              <a:t>Главни град: Атина</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5362"/>
                                        </p:tgtEl>
                                        <p:attrNameLst>
                                          <p:attrName>style.visibility</p:attrName>
                                        </p:attrNameLst>
                                      </p:cBhvr>
                                      <p:to>
                                        <p:strVal val="visible"/>
                                      </p:to>
                                    </p:set>
                                    <p:animEffect transition="in" filter="fade">
                                      <p:cBhvr>
                                        <p:cTn id="16"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opentravel.com/img/TravelGuide/santorini-architecture-nisos-thira-greece-299_4.jpg"/>
          <p:cNvPicPr>
            <a:picLocks noChangeAspect="1" noChangeArrowheads="1"/>
          </p:cNvPicPr>
          <p:nvPr/>
        </p:nvPicPr>
        <p:blipFill>
          <a:blip r:embed="rId2"/>
          <a:srcRect/>
          <a:stretch>
            <a:fillRect/>
          </a:stretch>
        </p:blipFill>
        <p:spPr bwMode="auto">
          <a:xfrm>
            <a:off x="228600" y="3485471"/>
            <a:ext cx="4724400" cy="3237496"/>
          </a:xfrm>
          <a:prstGeom prst="rect">
            <a:avLst/>
          </a:prstGeom>
          <a:noFill/>
        </p:spPr>
      </p:pic>
      <p:pic>
        <p:nvPicPr>
          <p:cNvPr id="2052" name="Picture 4" descr="http://upload.wikimedia.org/wikipedia/commons/thumb/d/da/The_Parthenon_in_Athens.jpg/400px-The_Parthenon_in_Athens.jpg"/>
          <p:cNvPicPr>
            <a:picLocks noChangeAspect="1" noChangeArrowheads="1"/>
          </p:cNvPicPr>
          <p:nvPr/>
        </p:nvPicPr>
        <p:blipFill>
          <a:blip r:embed="rId3"/>
          <a:srcRect/>
          <a:stretch>
            <a:fillRect/>
          </a:stretch>
        </p:blipFill>
        <p:spPr bwMode="auto">
          <a:xfrm>
            <a:off x="228599" y="152400"/>
            <a:ext cx="4121851" cy="2895600"/>
          </a:xfrm>
          <a:prstGeom prst="rect">
            <a:avLst/>
          </a:prstGeom>
          <a:noFill/>
        </p:spPr>
      </p:pic>
      <p:sp>
        <p:nvSpPr>
          <p:cNvPr id="4" name="TextBox 3"/>
          <p:cNvSpPr txBox="1"/>
          <p:nvPr/>
        </p:nvSpPr>
        <p:spPr>
          <a:xfrm>
            <a:off x="228600" y="3124200"/>
            <a:ext cx="4191000" cy="338554"/>
          </a:xfrm>
          <a:prstGeom prst="rect">
            <a:avLst/>
          </a:prstGeom>
          <a:noFill/>
        </p:spPr>
        <p:txBody>
          <a:bodyPr wrap="square" rtlCol="0">
            <a:spAutoFit/>
          </a:bodyPr>
          <a:lstStyle/>
          <a:p>
            <a:r>
              <a:rPr lang="sr-Cyrl-CS" sz="1600" b="1" dirty="0" smtClean="0"/>
              <a:t>Партенон на Акропољу</a:t>
            </a:r>
            <a:endParaRPr lang="en-US" sz="1600" b="1" dirty="0"/>
          </a:p>
        </p:txBody>
      </p:sp>
      <p:sp>
        <p:nvSpPr>
          <p:cNvPr id="5" name="TextBox 4"/>
          <p:cNvSpPr txBox="1"/>
          <p:nvPr/>
        </p:nvSpPr>
        <p:spPr>
          <a:xfrm>
            <a:off x="3505200" y="3124200"/>
            <a:ext cx="2438400" cy="338554"/>
          </a:xfrm>
          <a:prstGeom prst="rect">
            <a:avLst/>
          </a:prstGeom>
          <a:noFill/>
        </p:spPr>
        <p:txBody>
          <a:bodyPr wrap="square" rtlCol="0">
            <a:spAutoFit/>
          </a:bodyPr>
          <a:lstStyle/>
          <a:p>
            <a:r>
              <a:rPr lang="sr-Cyrl-CS" sz="1600" b="1" dirty="0" smtClean="0"/>
              <a:t>Санторини</a:t>
            </a:r>
            <a:endParaRPr lang="en-US" sz="1600" b="1" dirty="0"/>
          </a:p>
        </p:txBody>
      </p:sp>
      <p:pic>
        <p:nvPicPr>
          <p:cNvPr id="2054" name="Picture 6" descr="http://greeceathenstours.odysseygreektravel.gr/greece/images/stories/meteora_2.jpg"/>
          <p:cNvPicPr>
            <a:picLocks noChangeAspect="1" noChangeArrowheads="1"/>
          </p:cNvPicPr>
          <p:nvPr/>
        </p:nvPicPr>
        <p:blipFill>
          <a:blip r:embed="rId4"/>
          <a:srcRect/>
          <a:stretch>
            <a:fillRect/>
          </a:stretch>
        </p:blipFill>
        <p:spPr bwMode="auto">
          <a:xfrm>
            <a:off x="5257800" y="3352800"/>
            <a:ext cx="3644347" cy="3352800"/>
          </a:xfrm>
          <a:prstGeom prst="rect">
            <a:avLst/>
          </a:prstGeom>
          <a:noFill/>
        </p:spPr>
      </p:pic>
      <p:pic>
        <p:nvPicPr>
          <p:cNvPr id="2056" name="Picture 8" descr="http://cl.jroo.me/z3/M/p/Y/d/a.baa-Mountain-Olympus-in-Greece.jpg"/>
          <p:cNvPicPr>
            <a:picLocks noChangeAspect="1" noChangeArrowheads="1"/>
          </p:cNvPicPr>
          <p:nvPr/>
        </p:nvPicPr>
        <p:blipFill>
          <a:blip r:embed="rId5"/>
          <a:srcRect/>
          <a:stretch>
            <a:fillRect/>
          </a:stretch>
        </p:blipFill>
        <p:spPr bwMode="auto">
          <a:xfrm>
            <a:off x="4695094" y="152401"/>
            <a:ext cx="4220306" cy="2743200"/>
          </a:xfrm>
          <a:prstGeom prst="rect">
            <a:avLst/>
          </a:prstGeom>
          <a:noFill/>
        </p:spPr>
      </p:pic>
      <p:sp>
        <p:nvSpPr>
          <p:cNvPr id="8" name="TextBox 7"/>
          <p:cNvSpPr txBox="1"/>
          <p:nvPr/>
        </p:nvSpPr>
        <p:spPr>
          <a:xfrm>
            <a:off x="4724400" y="2895600"/>
            <a:ext cx="2438400" cy="338554"/>
          </a:xfrm>
          <a:prstGeom prst="rect">
            <a:avLst/>
          </a:prstGeom>
          <a:noFill/>
        </p:spPr>
        <p:txBody>
          <a:bodyPr wrap="square" rtlCol="0">
            <a:spAutoFit/>
          </a:bodyPr>
          <a:lstStyle/>
          <a:p>
            <a:r>
              <a:rPr lang="sr-Cyrl-CS" sz="1600" b="1" dirty="0" smtClean="0"/>
              <a:t>Олимп</a:t>
            </a:r>
            <a:endParaRPr lang="en-US" sz="1600" b="1" dirty="0"/>
          </a:p>
        </p:txBody>
      </p:sp>
      <p:sp>
        <p:nvSpPr>
          <p:cNvPr id="9" name="TextBox 8"/>
          <p:cNvSpPr txBox="1"/>
          <p:nvPr/>
        </p:nvSpPr>
        <p:spPr>
          <a:xfrm>
            <a:off x="8077200" y="3048000"/>
            <a:ext cx="2133600" cy="338554"/>
          </a:xfrm>
          <a:prstGeom prst="rect">
            <a:avLst/>
          </a:prstGeom>
          <a:noFill/>
        </p:spPr>
        <p:txBody>
          <a:bodyPr wrap="square" rtlCol="0">
            <a:spAutoFit/>
          </a:bodyPr>
          <a:lstStyle/>
          <a:p>
            <a:r>
              <a:rPr lang="sr-Cyrl-CS" sz="1600" b="1" dirty="0" smtClean="0"/>
              <a:t>Метеори</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2000"/>
                                        <p:tgtEl>
                                          <p:spTgt spid="2050"/>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2056"/>
                                        </p:tgtEl>
                                        <p:attrNameLst>
                                          <p:attrName>style.visibility</p:attrName>
                                        </p:attrNameLst>
                                      </p:cBhvr>
                                      <p:to>
                                        <p:strVal val="visible"/>
                                      </p:to>
                                    </p:set>
                                    <p:animEffect transition="in" filter="fade">
                                      <p:cBhvr>
                                        <p:cTn id="23" dur="2000"/>
                                        <p:tgtEl>
                                          <p:spTgt spid="2056"/>
                                        </p:tgtEl>
                                      </p:cBhvr>
                                    </p:animEffect>
                                  </p:childTnLst>
                                </p:cTn>
                              </p:par>
                            </p:childTnLst>
                          </p:cTn>
                        </p:par>
                        <p:par>
                          <p:cTn id="24" fill="hold">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fade">
                                      <p:cBhvr>
                                        <p:cTn id="31" dur="2000"/>
                                        <p:tgtEl>
                                          <p:spTgt spid="2054"/>
                                        </p:tgtEl>
                                      </p:cBhvr>
                                    </p:animEffect>
                                  </p:childTnLst>
                                </p:cTn>
                              </p:par>
                            </p:childTnLst>
                          </p:cTn>
                        </p:par>
                        <p:par>
                          <p:cTn id="32" fill="hold">
                            <p:stCondLst>
                              <p:cond delay="11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724400" cy="553998"/>
          </a:xfrm>
          <a:prstGeom prst="rect">
            <a:avLst/>
          </a:prstGeom>
          <a:noFill/>
        </p:spPr>
        <p:txBody>
          <a:bodyPr wrap="square" rtlCol="0">
            <a:spAutoFit/>
          </a:bodyPr>
          <a:lstStyle/>
          <a:p>
            <a:r>
              <a:rPr lang="en-GB" sz="3000" b="1" dirty="0" smtClean="0">
                <a:solidFill>
                  <a:srgbClr val="C00000"/>
                </a:solidFill>
              </a:rPr>
              <a:t>I </a:t>
            </a:r>
            <a:r>
              <a:rPr lang="sr-Cyrl-CS" sz="3000" b="1" dirty="0" smtClean="0">
                <a:solidFill>
                  <a:srgbClr val="C00000"/>
                </a:solidFill>
              </a:rPr>
              <a:t>ПОЛОЖАЈ</a:t>
            </a:r>
            <a:endParaRPr lang="en-US" sz="3000" b="1" dirty="0">
              <a:solidFill>
                <a:srgbClr val="C00000"/>
              </a:solidFill>
            </a:endParaRPr>
          </a:p>
        </p:txBody>
      </p:sp>
      <p:sp>
        <p:nvSpPr>
          <p:cNvPr id="3" name="TextBox 2"/>
          <p:cNvSpPr txBox="1"/>
          <p:nvPr/>
        </p:nvSpPr>
        <p:spPr>
          <a:xfrm>
            <a:off x="0" y="1524000"/>
            <a:ext cx="5486400" cy="553998"/>
          </a:xfrm>
          <a:prstGeom prst="rect">
            <a:avLst/>
          </a:prstGeom>
          <a:noFill/>
        </p:spPr>
        <p:txBody>
          <a:bodyPr wrap="square" rtlCol="0">
            <a:spAutoFit/>
          </a:bodyPr>
          <a:lstStyle/>
          <a:p>
            <a:r>
              <a:rPr lang="en-GB" sz="3000" b="1" dirty="0" smtClean="0">
                <a:solidFill>
                  <a:srgbClr val="C00000"/>
                </a:solidFill>
              </a:rPr>
              <a:t>II  </a:t>
            </a:r>
            <a:r>
              <a:rPr lang="sr-Cyrl-CS" sz="3000" b="1" dirty="0" smtClean="0">
                <a:solidFill>
                  <a:srgbClr val="C00000"/>
                </a:solidFill>
              </a:rPr>
              <a:t>ПРИРОДА</a:t>
            </a:r>
            <a:endParaRPr lang="en-US" sz="3000" b="1" dirty="0">
              <a:solidFill>
                <a:srgbClr val="C00000"/>
              </a:solidFill>
            </a:endParaRPr>
          </a:p>
        </p:txBody>
      </p:sp>
      <p:sp>
        <p:nvSpPr>
          <p:cNvPr id="4" name="TextBox 3"/>
          <p:cNvSpPr txBox="1"/>
          <p:nvPr/>
        </p:nvSpPr>
        <p:spPr>
          <a:xfrm>
            <a:off x="0" y="3810000"/>
            <a:ext cx="4114800" cy="553998"/>
          </a:xfrm>
          <a:prstGeom prst="rect">
            <a:avLst/>
          </a:prstGeom>
          <a:noFill/>
        </p:spPr>
        <p:txBody>
          <a:bodyPr wrap="square" rtlCol="0">
            <a:spAutoFit/>
          </a:bodyPr>
          <a:lstStyle/>
          <a:p>
            <a:r>
              <a:rPr lang="en-GB" sz="3000" b="1" dirty="0" smtClean="0">
                <a:solidFill>
                  <a:srgbClr val="C00000"/>
                </a:solidFill>
              </a:rPr>
              <a:t>III  </a:t>
            </a:r>
            <a:r>
              <a:rPr lang="sr-Cyrl-CS" sz="3000" b="1" dirty="0" smtClean="0">
                <a:solidFill>
                  <a:srgbClr val="C00000"/>
                </a:solidFill>
              </a:rPr>
              <a:t>ДРУШТВО</a:t>
            </a:r>
            <a:endParaRPr lang="en-US" sz="3000" b="1" dirty="0">
              <a:solidFill>
                <a:srgbClr val="C00000"/>
              </a:solidFill>
            </a:endParaRPr>
          </a:p>
        </p:txBody>
      </p:sp>
      <p:sp>
        <p:nvSpPr>
          <p:cNvPr id="5" name="TextBox 4"/>
          <p:cNvSpPr txBox="1"/>
          <p:nvPr/>
        </p:nvSpPr>
        <p:spPr>
          <a:xfrm>
            <a:off x="0" y="457200"/>
            <a:ext cx="9144000" cy="1015663"/>
          </a:xfrm>
          <a:prstGeom prst="rect">
            <a:avLst/>
          </a:prstGeom>
          <a:noFill/>
        </p:spPr>
        <p:txBody>
          <a:bodyPr wrap="square" rtlCol="0">
            <a:spAutoFit/>
          </a:bodyPr>
          <a:lstStyle/>
          <a:p>
            <a:pPr algn="just"/>
            <a:r>
              <a:rPr lang="sr-Cyrl-CS" sz="2000" b="1" dirty="0" smtClean="0"/>
              <a:t>Грчка заузима крајњи јужни део Балканског полуострва и излази на Јонско, Егејско и Средоземно море. Њена обала је веома разуђена, са великим бројем острва и полуострва.</a:t>
            </a:r>
            <a:endParaRPr lang="en-US" sz="2000" b="1" dirty="0"/>
          </a:p>
        </p:txBody>
      </p:sp>
      <p:sp>
        <p:nvSpPr>
          <p:cNvPr id="6" name="TextBox 5"/>
          <p:cNvSpPr txBox="1"/>
          <p:nvPr/>
        </p:nvSpPr>
        <p:spPr>
          <a:xfrm>
            <a:off x="0" y="2057400"/>
            <a:ext cx="9144000" cy="1323439"/>
          </a:xfrm>
          <a:prstGeom prst="rect">
            <a:avLst/>
          </a:prstGeom>
          <a:noFill/>
        </p:spPr>
        <p:txBody>
          <a:bodyPr wrap="square" rtlCol="0">
            <a:spAutoFit/>
          </a:bodyPr>
          <a:lstStyle/>
          <a:p>
            <a:pPr algn="just"/>
            <a:r>
              <a:rPr lang="sr-Cyrl-CS" sz="2000" b="1" dirty="0" smtClean="0"/>
              <a:t>Грчка је претежно планинска земља (Пиндске планине, Олимп, Родопи). Мање низије Тракија, Солунска низија и Тесалија настале су наносима река. Клима је средоземна, ка унутрашњости прелази у континенталну. Веће реке су Вардар, Струма, и језера Дојранско и Преспанско. Вегетација је оскудна, средоземна.</a:t>
            </a:r>
            <a:endParaRPr lang="en-US" sz="2000" b="1" dirty="0"/>
          </a:p>
        </p:txBody>
      </p:sp>
      <p:sp>
        <p:nvSpPr>
          <p:cNvPr id="7" name="TextBox 6"/>
          <p:cNvSpPr txBox="1"/>
          <p:nvPr/>
        </p:nvSpPr>
        <p:spPr>
          <a:xfrm>
            <a:off x="0" y="4419600"/>
            <a:ext cx="9144000" cy="1323439"/>
          </a:xfrm>
          <a:prstGeom prst="rect">
            <a:avLst/>
          </a:prstGeom>
          <a:noFill/>
        </p:spPr>
        <p:txBody>
          <a:bodyPr wrap="square" rtlCol="0">
            <a:spAutoFit/>
          </a:bodyPr>
          <a:lstStyle/>
          <a:p>
            <a:pPr algn="just"/>
            <a:r>
              <a:rPr lang="sr-Cyrl-CS" sz="2000" b="1" dirty="0" smtClean="0"/>
              <a:t>Грци су потомци старих Јелина, православне вероисповести. Већи градови су Атина, Солун, Пиреј. Медитеранске културе (јужно воће, памук, маслине, винова лоза, дуван) гаје се где год је могуће. Грци су традиционални поморци и бродоградитељи. Највећи значај у привреди Грчке има туризам. </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un-surfer.com/photos/2012/05/Greece-in-summer.jpg"/>
          <p:cNvPicPr>
            <a:picLocks noChangeAspect="1" noChangeArrowheads="1"/>
          </p:cNvPicPr>
          <p:nvPr/>
        </p:nvPicPr>
        <p:blipFill>
          <a:blip r:embed="rId2"/>
          <a:srcRect/>
          <a:stretch>
            <a:fillRect/>
          </a:stretch>
        </p:blipFill>
        <p:spPr bwMode="auto">
          <a:xfrm>
            <a:off x="0" y="0"/>
            <a:ext cx="9139975" cy="6858000"/>
          </a:xfrm>
          <a:prstGeom prst="rect">
            <a:avLst/>
          </a:prstGeom>
          <a:noFill/>
        </p:spPr>
      </p:pic>
      <p:pic>
        <p:nvPicPr>
          <p:cNvPr id="19460" name="Picture 4" descr="http://www.worldtourismexperts.org/wordpress/wp-content/uploads/2012/11/Zakintos-Greece.jpg"/>
          <p:cNvPicPr>
            <a:picLocks noChangeAspect="1" noChangeArrowheads="1"/>
          </p:cNvPicPr>
          <p:nvPr/>
        </p:nvPicPr>
        <p:blipFill>
          <a:blip r:embed="rId3"/>
          <a:srcRect/>
          <a:stretch>
            <a:fillRect/>
          </a:stretch>
        </p:blipFill>
        <p:spPr bwMode="auto">
          <a:xfrm>
            <a:off x="0" y="-3020"/>
            <a:ext cx="9144000" cy="6861020"/>
          </a:xfrm>
          <a:prstGeom prst="rect">
            <a:avLst/>
          </a:prstGeom>
          <a:noFill/>
        </p:spPr>
      </p:pic>
      <p:pic>
        <p:nvPicPr>
          <p:cNvPr id="19462" name="Picture 6" descr="http://newmedia.thomson.co.uk/live/vol/0/33ad6aee96cf897d5c3381520ba173b1ddfb91bc/1080x608/web/EUROPE__MEDITERRANEAN_GREECE_HALKIDIKI_HALKIDIKI_RESORTS_MOUNT_ATHOS_CRUISE.jpg"/>
          <p:cNvPicPr>
            <a:picLocks noChangeAspect="1" noChangeArrowheads="1"/>
          </p:cNvPicPr>
          <p:nvPr/>
        </p:nvPicPr>
        <p:blipFill>
          <a:blip r:embed="rId4"/>
          <a:srcRect/>
          <a:stretch>
            <a:fillRect/>
          </a:stretch>
        </p:blipFill>
        <p:spPr bwMode="auto">
          <a:xfrm>
            <a:off x="-51515" y="0"/>
            <a:ext cx="9195515" cy="6858000"/>
          </a:xfrm>
          <a:prstGeom prst="rect">
            <a:avLst/>
          </a:prstGeom>
          <a:noFill/>
        </p:spPr>
      </p:pic>
      <p:pic>
        <p:nvPicPr>
          <p:cNvPr id="19464" name="Picture 8" descr="http://images4.fanpop.com/image/photos/15700000/Santorini-greek-islands-15723681-1200-798.jpg"/>
          <p:cNvPicPr>
            <a:picLocks noChangeAspect="1" noChangeArrowheads="1"/>
          </p:cNvPicPr>
          <p:nvPr/>
        </p:nvPicPr>
        <p:blipFill>
          <a:blip r:embed="rId5"/>
          <a:srcRect/>
          <a:stretch>
            <a:fillRect/>
          </a:stretch>
        </p:blipFill>
        <p:spPr bwMode="auto">
          <a:xfrm>
            <a:off x="0" y="0"/>
            <a:ext cx="950917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childTnLst>
                          </p:cTn>
                        </p:par>
                        <p:par>
                          <p:cTn id="8" fill="hold">
                            <p:stCondLst>
                              <p:cond delay="500"/>
                            </p:stCondLst>
                            <p:childTnLst>
                              <p:par>
                                <p:cTn id="9" presetID="8" presetClass="exit" presetSubtype="16" fill="hold" nodeType="afterEffect">
                                  <p:stCondLst>
                                    <p:cond delay="0"/>
                                  </p:stCondLst>
                                  <p:childTnLst>
                                    <p:animEffect transition="out" filter="diamond(in)">
                                      <p:cBhvr>
                                        <p:cTn id="10" dur="5000"/>
                                        <p:tgtEl>
                                          <p:spTgt spid="19458"/>
                                        </p:tgtEl>
                                      </p:cBhvr>
                                    </p:animEffect>
                                    <p:set>
                                      <p:cBhvr>
                                        <p:cTn id="11" dur="1" fill="hold">
                                          <p:stCondLst>
                                            <p:cond delay="4999"/>
                                          </p:stCondLst>
                                        </p:cTn>
                                        <p:tgtEl>
                                          <p:spTgt spid="19458"/>
                                        </p:tgtEl>
                                        <p:attrNameLst>
                                          <p:attrName>style.visibility</p:attrName>
                                        </p:attrNameLst>
                                      </p:cBhvr>
                                      <p:to>
                                        <p:strVal val="hidden"/>
                                      </p:to>
                                    </p:set>
                                  </p:childTnLst>
                                </p:cTn>
                              </p:par>
                            </p:childTnLst>
                          </p:cTn>
                        </p:par>
                        <p:par>
                          <p:cTn id="12" fill="hold">
                            <p:stCondLst>
                              <p:cond delay="5500"/>
                            </p:stCondLst>
                            <p:childTnLst>
                              <p:par>
                                <p:cTn id="13" presetID="10" presetClass="entr" presetSubtype="0" fill="hold" nodeType="afterEffect">
                                  <p:stCondLst>
                                    <p:cond delay="0"/>
                                  </p:stCondLst>
                                  <p:childTnLst>
                                    <p:set>
                                      <p:cBhvr>
                                        <p:cTn id="14" dur="1" fill="hold">
                                          <p:stCondLst>
                                            <p:cond delay="0"/>
                                          </p:stCondLst>
                                        </p:cTn>
                                        <p:tgtEl>
                                          <p:spTgt spid="19460"/>
                                        </p:tgtEl>
                                        <p:attrNameLst>
                                          <p:attrName>style.visibility</p:attrName>
                                        </p:attrNameLst>
                                      </p:cBhvr>
                                      <p:to>
                                        <p:strVal val="visible"/>
                                      </p:to>
                                    </p:set>
                                    <p:animEffect transition="in" filter="fade">
                                      <p:cBhvr>
                                        <p:cTn id="15" dur="500"/>
                                        <p:tgtEl>
                                          <p:spTgt spid="19460"/>
                                        </p:tgtEl>
                                      </p:cBhvr>
                                    </p:animEffect>
                                  </p:childTnLst>
                                </p:cTn>
                              </p:par>
                            </p:childTnLst>
                          </p:cTn>
                        </p:par>
                        <p:par>
                          <p:cTn id="16" fill="hold">
                            <p:stCondLst>
                              <p:cond delay="6000"/>
                            </p:stCondLst>
                            <p:childTnLst>
                              <p:par>
                                <p:cTn id="17" presetID="8" presetClass="exit" presetSubtype="16" fill="hold" nodeType="afterEffect">
                                  <p:stCondLst>
                                    <p:cond delay="0"/>
                                  </p:stCondLst>
                                  <p:childTnLst>
                                    <p:animEffect transition="out" filter="diamond(in)">
                                      <p:cBhvr>
                                        <p:cTn id="18" dur="5000"/>
                                        <p:tgtEl>
                                          <p:spTgt spid="19460"/>
                                        </p:tgtEl>
                                      </p:cBhvr>
                                    </p:animEffect>
                                    <p:set>
                                      <p:cBhvr>
                                        <p:cTn id="19" dur="1" fill="hold">
                                          <p:stCondLst>
                                            <p:cond delay="4999"/>
                                          </p:stCondLst>
                                        </p:cTn>
                                        <p:tgtEl>
                                          <p:spTgt spid="19460"/>
                                        </p:tgtEl>
                                        <p:attrNameLst>
                                          <p:attrName>style.visibility</p:attrName>
                                        </p:attrNameLst>
                                      </p:cBhvr>
                                      <p:to>
                                        <p:strVal val="hidden"/>
                                      </p:to>
                                    </p:set>
                                  </p:childTnLst>
                                </p:cTn>
                              </p:par>
                            </p:childTnLst>
                          </p:cTn>
                        </p:par>
                        <p:par>
                          <p:cTn id="20" fill="hold">
                            <p:stCondLst>
                              <p:cond delay="11000"/>
                            </p:stCondLst>
                            <p:childTnLst>
                              <p:par>
                                <p:cTn id="21" presetID="10" presetClass="entr" presetSubtype="0" fill="hold" nodeType="afterEffect">
                                  <p:stCondLst>
                                    <p:cond delay="0"/>
                                  </p:stCondLst>
                                  <p:childTnLst>
                                    <p:set>
                                      <p:cBhvr>
                                        <p:cTn id="22" dur="1" fill="hold">
                                          <p:stCondLst>
                                            <p:cond delay="0"/>
                                          </p:stCondLst>
                                        </p:cTn>
                                        <p:tgtEl>
                                          <p:spTgt spid="19462"/>
                                        </p:tgtEl>
                                        <p:attrNameLst>
                                          <p:attrName>style.visibility</p:attrName>
                                        </p:attrNameLst>
                                      </p:cBhvr>
                                      <p:to>
                                        <p:strVal val="visible"/>
                                      </p:to>
                                    </p:set>
                                    <p:animEffect transition="in" filter="fade">
                                      <p:cBhvr>
                                        <p:cTn id="23" dur="500"/>
                                        <p:tgtEl>
                                          <p:spTgt spid="19462"/>
                                        </p:tgtEl>
                                      </p:cBhvr>
                                    </p:animEffect>
                                  </p:childTnLst>
                                </p:cTn>
                              </p:par>
                            </p:childTnLst>
                          </p:cTn>
                        </p:par>
                        <p:par>
                          <p:cTn id="24" fill="hold">
                            <p:stCondLst>
                              <p:cond delay="11500"/>
                            </p:stCondLst>
                            <p:childTnLst>
                              <p:par>
                                <p:cTn id="25" presetID="8" presetClass="exit" presetSubtype="16" fill="hold" nodeType="afterEffect">
                                  <p:stCondLst>
                                    <p:cond delay="0"/>
                                  </p:stCondLst>
                                  <p:childTnLst>
                                    <p:animEffect transition="out" filter="diamond(in)">
                                      <p:cBhvr>
                                        <p:cTn id="26" dur="5000"/>
                                        <p:tgtEl>
                                          <p:spTgt spid="19462"/>
                                        </p:tgtEl>
                                      </p:cBhvr>
                                    </p:animEffect>
                                    <p:set>
                                      <p:cBhvr>
                                        <p:cTn id="27" dur="1" fill="hold">
                                          <p:stCondLst>
                                            <p:cond delay="4999"/>
                                          </p:stCondLst>
                                        </p:cTn>
                                        <p:tgtEl>
                                          <p:spTgt spid="19462"/>
                                        </p:tgtEl>
                                        <p:attrNameLst>
                                          <p:attrName>style.visibility</p:attrName>
                                        </p:attrNameLst>
                                      </p:cBhvr>
                                      <p:to>
                                        <p:strVal val="hidden"/>
                                      </p:to>
                                    </p:set>
                                  </p:childTnLst>
                                </p:cTn>
                              </p:par>
                            </p:childTnLst>
                          </p:cTn>
                        </p:par>
                        <p:par>
                          <p:cTn id="28" fill="hold">
                            <p:stCondLst>
                              <p:cond delay="16500"/>
                            </p:stCondLst>
                            <p:childTnLst>
                              <p:par>
                                <p:cTn id="29" presetID="10" presetClass="entr" presetSubtype="0" fill="hold" nodeType="afterEffect">
                                  <p:stCondLst>
                                    <p:cond delay="0"/>
                                  </p:stCondLst>
                                  <p:childTnLst>
                                    <p:set>
                                      <p:cBhvr>
                                        <p:cTn id="30" dur="1" fill="hold">
                                          <p:stCondLst>
                                            <p:cond delay="0"/>
                                          </p:stCondLst>
                                        </p:cTn>
                                        <p:tgtEl>
                                          <p:spTgt spid="19464"/>
                                        </p:tgtEl>
                                        <p:attrNameLst>
                                          <p:attrName>style.visibility</p:attrName>
                                        </p:attrNameLst>
                                      </p:cBhvr>
                                      <p:to>
                                        <p:strVal val="visible"/>
                                      </p:to>
                                    </p:set>
                                    <p:animEffect transition="in" filter="fade">
                                      <p:cBhvr>
                                        <p:cTn id="31" dur="20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625</TotalTime>
  <Words>355</Words>
  <Application>Microsoft Office PowerPoint</Application>
  <PresentationFormat>On-screen Show (4:3)</PresentationFormat>
  <Paragraphs>39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caslav</cp:lastModifiedBy>
  <cp:revision>22</cp:revision>
  <dcterms:created xsi:type="dcterms:W3CDTF">2006-08-16T00:00:00Z</dcterms:created>
  <dcterms:modified xsi:type="dcterms:W3CDTF">2014-01-22T11:26:06Z</dcterms:modified>
</cp:coreProperties>
</file>