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0" r:id="rId6"/>
    <p:sldId id="261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r.wikipedia.org/sr-el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3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МАТУРСКИ ИСПИТ</a:t>
            </a:r>
            <a:endParaRPr lang="en-US" sz="13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1800" y="62116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Фебруар 2019.године</a:t>
            </a:r>
          </a:p>
          <a:p>
            <a:pPr algn="ctr"/>
            <a:r>
              <a:rPr lang="sr-Cyrl-RS" dirty="0" smtClean="0"/>
              <a:t>Гордана Васић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sr-Cyrl-RS" sz="2400" dirty="0" smtClean="0"/>
              <a:t>Међу  понуђеним  пећинама  издвојити  ону  која  представља </a:t>
            </a:r>
          </a:p>
          <a:p>
            <a:pPr marL="457200" indent="-457200" algn="just"/>
            <a:r>
              <a:rPr lang="sr-Cyrl-RS" sz="2400" dirty="0" smtClean="0"/>
              <a:t>Музеј  палеолита:</a:t>
            </a:r>
          </a:p>
          <a:p>
            <a:pPr marL="457200" indent="-457200" algn="just"/>
            <a:endParaRPr lang="sr-Cyrl-RS" sz="2400" dirty="0" smtClean="0"/>
          </a:p>
          <a:p>
            <a:pPr marL="457200" indent="-457200" algn="just"/>
            <a:r>
              <a:rPr lang="sr-Cyrl-RS" sz="2400" dirty="0" smtClean="0"/>
              <a:t>        1. Рајкова пећина</a:t>
            </a:r>
          </a:p>
          <a:p>
            <a:pPr marL="457200" indent="-457200" algn="just"/>
            <a:r>
              <a:rPr lang="sr-Cyrl-RS" sz="2400" dirty="0" smtClean="0"/>
              <a:t>        2. Ресавска пећина</a:t>
            </a:r>
          </a:p>
          <a:p>
            <a:pPr marL="457200" indent="-457200" algn="just"/>
            <a:r>
              <a:rPr lang="sr-Cyrl-RS" sz="2400" dirty="0" smtClean="0"/>
              <a:t>        3. пећина Рисовача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2004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2. Међу понуђеним планинама издвојити ону која нема статус националног парка:</a:t>
            </a:r>
          </a:p>
          <a:p>
            <a:pPr algn="just"/>
            <a:endParaRPr lang="sr-Cyrl-RS" sz="2400" dirty="0" smtClean="0"/>
          </a:p>
          <a:p>
            <a:pPr algn="just"/>
            <a:r>
              <a:rPr lang="sr-Cyrl-RS" sz="2400" dirty="0" smtClean="0"/>
              <a:t>        1. Копаоник</a:t>
            </a:r>
          </a:p>
          <a:p>
            <a:pPr algn="just"/>
            <a:r>
              <a:rPr lang="sr-Cyrl-RS" sz="2400" dirty="0" smtClean="0"/>
              <a:t>        2. Шар планина</a:t>
            </a:r>
          </a:p>
          <a:p>
            <a:pPr algn="just"/>
            <a:r>
              <a:rPr lang="sr-Cyrl-RS" sz="2400" dirty="0" smtClean="0"/>
              <a:t>        3. Златибор</a:t>
            </a:r>
          </a:p>
          <a:p>
            <a:pPr algn="just"/>
            <a:r>
              <a:rPr lang="sr-Cyrl-RS" sz="2400" dirty="0" smtClean="0"/>
              <a:t>        4. Фрушка гора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457200" y="22098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50292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1524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Код Мајданпека, дуга 2,3 км – Јежева дворана, Глава шећера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19050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Код Деспотовца, дуга 2,8 км – Кошница, Централна дворана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2286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Код Аранђеловца у Шумадији, дуга 187 м, Музеј палеолита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43434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НП од 1981.год; најмањи – Маглич, Панчићева режуха, копаоничка</a:t>
            </a:r>
          </a:p>
          <a:p>
            <a:r>
              <a:rPr lang="sr-Cyrl-RS" dirty="0" smtClean="0"/>
              <a:t>                                                                                                            љубичица</a:t>
            </a:r>
          </a:p>
          <a:p>
            <a:r>
              <a:rPr lang="sr-Cyrl-RS" dirty="0" smtClean="0"/>
              <a:t>                                                                                                         и чуваркућа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7244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НП од 1986.год; најмлађи – 147 врста лептира;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54102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НП од 1960.год; најстарији – 16 манастира;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943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              НП Тара, од 1981.год; Панчићева оморика и скакавац;</a:t>
            </a:r>
          </a:p>
          <a:p>
            <a:r>
              <a:rPr lang="sr-Cyrl-RS" dirty="0" smtClean="0"/>
              <a:t>               НП Ђердап, од 1974.год; највећи – Лепенски вир, клисура – једини на реци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 dirty="0" smtClean="0"/>
              <a:t>3.   У  нашој  земљи  типу  композитних  долина  припада:</a:t>
            </a:r>
          </a:p>
          <a:p>
            <a:pPr algn="just"/>
            <a:endParaRPr lang="sr-Cyrl-RS" sz="2400" dirty="0" smtClean="0"/>
          </a:p>
          <a:p>
            <a:pPr algn="just"/>
            <a:endParaRPr lang="sr-Cyrl-RS" sz="2400" dirty="0" smtClean="0"/>
          </a:p>
          <a:p>
            <a:pPr algn="just"/>
            <a:r>
              <a:rPr lang="sr-Cyrl-RS" sz="2400" dirty="0" smtClean="0"/>
              <a:t>        1. Овчарско-кабларска клисура</a:t>
            </a:r>
          </a:p>
          <a:p>
            <a:pPr algn="just"/>
            <a:r>
              <a:rPr lang="sr-Cyrl-RS" sz="2400" dirty="0" smtClean="0"/>
              <a:t>        2. Сићевачка клисура</a:t>
            </a:r>
          </a:p>
          <a:p>
            <a:pPr algn="just"/>
            <a:r>
              <a:rPr lang="sr-Cyrl-RS" sz="2400" dirty="0" smtClean="0"/>
              <a:t>        3. Ђердапска клисура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0" y="3276600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 startAt="4"/>
            </a:pPr>
            <a:r>
              <a:rPr lang="sr-Cyrl-RS" sz="2400" dirty="0" smtClean="0"/>
              <a:t>Међу  понуђеним  одговорима  наћи  и  заокружити  онај  који  не спада  у  објекте  светске  културне  баштине:</a:t>
            </a:r>
          </a:p>
          <a:p>
            <a:pPr marL="457200" indent="-457200" algn="just"/>
            <a:endParaRPr lang="sr-Cyrl-RS" sz="800" dirty="0" smtClean="0"/>
          </a:p>
          <a:p>
            <a:pPr marL="457200" indent="-457200" algn="just"/>
            <a:r>
              <a:rPr lang="sr-Cyrl-RS" sz="2400" dirty="0" smtClean="0"/>
              <a:t>        1. Пећка патријаршија</a:t>
            </a:r>
          </a:p>
          <a:p>
            <a:pPr marL="457200" indent="-457200" algn="just"/>
            <a:r>
              <a:rPr lang="sr-Cyrl-RS" sz="2400" dirty="0" smtClean="0"/>
              <a:t>        2. Манастир Љубостиња</a:t>
            </a:r>
          </a:p>
          <a:p>
            <a:pPr marL="457200" indent="-457200" algn="just"/>
            <a:r>
              <a:rPr lang="sr-Cyrl-RS" sz="2400" dirty="0" smtClean="0"/>
              <a:t>        3. Богородица Љевишка</a:t>
            </a:r>
          </a:p>
          <a:p>
            <a:pPr marL="457200" indent="-457200" algn="just"/>
            <a:r>
              <a:rPr lang="sr-Cyrl-RS" sz="2400" dirty="0" smtClean="0"/>
              <a:t>        4. Стари град Рас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457200" y="18288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44958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7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 smtClean="0"/>
              <a:t>Композитном долином се сматра речна долина дуж које се смењују сужења (клисуре) са проширењима (речне долине и котлине).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19050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u="sng" dirty="0" smtClean="0"/>
              <a:t>Композитност Ђердапске клисуре:</a:t>
            </a:r>
            <a:endParaRPr lang="en-US" dirty="0" smtClean="0"/>
          </a:p>
          <a:p>
            <a:pPr lvl="0" algn="just"/>
            <a:r>
              <a:rPr lang="en-US" dirty="0" err="1" smtClean="0"/>
              <a:t>Голубачка</a:t>
            </a:r>
            <a:r>
              <a:rPr lang="en-US" dirty="0" smtClean="0"/>
              <a:t> </a:t>
            </a:r>
            <a:r>
              <a:rPr lang="en-US" dirty="0" err="1" smtClean="0"/>
              <a:t>клисура</a:t>
            </a:r>
            <a:r>
              <a:rPr lang="sr-Cyrl-RS" dirty="0" smtClean="0"/>
              <a:t>, </a:t>
            </a:r>
            <a:r>
              <a:rPr lang="en-US" dirty="0" err="1" smtClean="0"/>
              <a:t>Љупковска</a:t>
            </a:r>
            <a:r>
              <a:rPr lang="en-US" dirty="0" smtClean="0"/>
              <a:t> </a:t>
            </a:r>
            <a:r>
              <a:rPr lang="en-US" dirty="0" err="1" smtClean="0"/>
              <a:t>котлина</a:t>
            </a:r>
            <a:r>
              <a:rPr lang="sr-Cyrl-RS" dirty="0" smtClean="0"/>
              <a:t>, </a:t>
            </a:r>
            <a:r>
              <a:rPr lang="en-US" dirty="0" err="1" smtClean="0"/>
              <a:t>Клисура</a:t>
            </a:r>
            <a:r>
              <a:rPr lang="en-US" dirty="0" smtClean="0"/>
              <a:t> </a:t>
            </a:r>
            <a:r>
              <a:rPr lang="en-US" dirty="0" err="1" smtClean="0"/>
              <a:t>Госпођин</a:t>
            </a:r>
            <a:r>
              <a:rPr lang="en-US" dirty="0" smtClean="0"/>
              <a:t> </a:t>
            </a:r>
            <a:r>
              <a:rPr lang="en-US" dirty="0" err="1" smtClean="0"/>
              <a:t>вир</a:t>
            </a:r>
            <a:r>
              <a:rPr lang="sr-Cyrl-RS" dirty="0" smtClean="0"/>
              <a:t>, </a:t>
            </a:r>
            <a:r>
              <a:rPr lang="en-US" dirty="0" err="1" smtClean="0"/>
              <a:t>Доњомилановачка</a:t>
            </a:r>
            <a:r>
              <a:rPr lang="en-US" dirty="0" smtClean="0"/>
              <a:t> </a:t>
            </a:r>
            <a:r>
              <a:rPr lang="en-US" dirty="0" err="1" smtClean="0"/>
              <a:t>котлина</a:t>
            </a:r>
            <a:r>
              <a:rPr lang="sr-Cyrl-RS" dirty="0" smtClean="0"/>
              <a:t>, </a:t>
            </a:r>
            <a:r>
              <a:rPr lang="en-US" dirty="0" err="1" smtClean="0"/>
              <a:t>Велики</a:t>
            </a:r>
            <a:r>
              <a:rPr lang="en-US" dirty="0" smtClean="0"/>
              <a:t> и </a:t>
            </a:r>
            <a:r>
              <a:rPr lang="en-US" dirty="0" err="1" smtClean="0"/>
              <a:t>Мали</a:t>
            </a:r>
            <a:r>
              <a:rPr lang="en-US" dirty="0" smtClean="0"/>
              <a:t> </a:t>
            </a:r>
            <a:r>
              <a:rPr lang="en-US" dirty="0" err="1" smtClean="0"/>
              <a:t>Казан</a:t>
            </a:r>
            <a:r>
              <a:rPr lang="sr-Cyrl-RS" dirty="0" smtClean="0"/>
              <a:t>, </a:t>
            </a:r>
            <a:r>
              <a:rPr lang="en-US" dirty="0" err="1" smtClean="0"/>
              <a:t>Оршавска</a:t>
            </a:r>
            <a:r>
              <a:rPr lang="en-US" dirty="0" smtClean="0"/>
              <a:t> </a:t>
            </a:r>
            <a:r>
              <a:rPr lang="en-US" dirty="0" err="1" smtClean="0"/>
              <a:t>котлина</a:t>
            </a:r>
            <a:r>
              <a:rPr lang="sr-Cyrl-RS" dirty="0" smtClean="0"/>
              <a:t> и </a:t>
            </a:r>
            <a:r>
              <a:rPr lang="en-US" dirty="0" err="1" smtClean="0"/>
              <a:t>Сипска</a:t>
            </a:r>
            <a:r>
              <a:rPr lang="en-US" dirty="0" smtClean="0"/>
              <a:t> </a:t>
            </a:r>
            <a:r>
              <a:rPr lang="en-US" dirty="0" err="1" smtClean="0"/>
              <a:t>клисура</a:t>
            </a:r>
            <a:r>
              <a:rPr lang="sr-Cyrl-RS" dirty="0" smtClean="0"/>
              <a:t>.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800600" y="1143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Клисура Западне Мораве.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15240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Клисура Нишаве.</a:t>
            </a:r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6550223"/>
            <a:ext cx="56211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UNESCO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United Nations Educational, Scientific and Cultural Organization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638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 smtClean="0"/>
              <a:t>Организација Уједињених нација за образовање, науку и културу – УНЕСКО* је у листу објеката светске природне и културне баштине уврстила: манастире Студеницу, Сопоћане и Дечане, стари град Рас, Пећку патријаршију, Богородицу Љевишку и Феликс Ромулијану.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86200" y="4572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 smtClean="0"/>
              <a:t>Задужбина књегиње Милице, код Трстеника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/>
      <p:bldP spid="7" grpId="0"/>
      <p:bldP spid="8" grpId="0"/>
      <p:bldP spid="9" grpId="0"/>
      <p:bldP spid="4097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 dirty="0" smtClean="0"/>
              <a:t>5.   У  етносоцијалне  туристичке  вредности  спадају:</a:t>
            </a:r>
          </a:p>
          <a:p>
            <a:pPr algn="just"/>
            <a:endParaRPr lang="sr-Cyrl-RS" sz="800" dirty="0" smtClean="0"/>
          </a:p>
          <a:p>
            <a:pPr algn="just"/>
            <a:r>
              <a:rPr lang="sr-Cyrl-RS" sz="2400" dirty="0" smtClean="0"/>
              <a:t>        1. архитектонске вредности</a:t>
            </a:r>
          </a:p>
          <a:p>
            <a:pPr algn="just"/>
            <a:r>
              <a:rPr lang="sr-Cyrl-RS" sz="2400" dirty="0" smtClean="0"/>
              <a:t>        2. обичаји</a:t>
            </a:r>
          </a:p>
          <a:p>
            <a:pPr algn="just"/>
            <a:r>
              <a:rPr lang="sr-Cyrl-RS" sz="2400" dirty="0" smtClean="0"/>
              <a:t>        3. позоришне представе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342900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 dirty="0" smtClean="0"/>
              <a:t>6.  Алпи су напосећенија планинска туристичка регија Европе јер:</a:t>
            </a:r>
          </a:p>
          <a:p>
            <a:pPr algn="just"/>
            <a:endParaRPr lang="sr-Cyrl-RS" sz="800" dirty="0" smtClean="0"/>
          </a:p>
          <a:p>
            <a:pPr algn="just"/>
            <a:r>
              <a:rPr lang="sr-Cyrl-RS" sz="2400" dirty="0" smtClean="0"/>
              <a:t>        1. имају надужу традицију у туризму</a:t>
            </a:r>
          </a:p>
          <a:p>
            <a:pPr algn="just"/>
            <a:r>
              <a:rPr lang="sr-Cyrl-RS" sz="2400" dirty="0" smtClean="0"/>
              <a:t>        2. налазе се на територији неколико европских земаља</a:t>
            </a:r>
          </a:p>
          <a:p>
            <a:pPr algn="just"/>
            <a:r>
              <a:rPr lang="sr-Cyrl-RS" sz="2400" dirty="0" smtClean="0"/>
              <a:t>        3. имају добар туристичко – географски положај</a:t>
            </a:r>
          </a:p>
          <a:p>
            <a:pPr algn="just"/>
            <a:r>
              <a:rPr lang="sr-Cyrl-RS" sz="2400" dirty="0" smtClean="0"/>
              <a:t>        4. представљају највиши врх Европе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457200" y="12954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" y="46482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13716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, начин живота, ношња, изворни мелос, традиција, начин исхране...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209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b="1" dirty="0" smtClean="0"/>
              <a:t>Уметничке туристичке вредности </a:t>
            </a:r>
            <a:r>
              <a:rPr lang="sr-Cyrl-RS" dirty="0" smtClean="0"/>
              <a:t>обухватају  </a:t>
            </a:r>
            <a:r>
              <a:rPr lang="sr-Cyrl-RS" u="sng" dirty="0" smtClean="0"/>
              <a:t>ликовну уметност </a:t>
            </a:r>
            <a:r>
              <a:rPr lang="sr-Cyrl-RS" dirty="0" smtClean="0"/>
              <a:t>(сликарство, вајарство, примењену уметност), </a:t>
            </a:r>
            <a:r>
              <a:rPr lang="sr-Cyrl-RS" u="sng" dirty="0" smtClean="0"/>
              <a:t>архитектонске вредности </a:t>
            </a:r>
            <a:r>
              <a:rPr lang="sr-Cyrl-RS" dirty="0" smtClean="0"/>
              <a:t>(грађевине из разних периода) и </a:t>
            </a:r>
            <a:r>
              <a:rPr lang="sr-Cyrl-RS" u="sng" dirty="0" smtClean="0"/>
              <a:t>сценску (театарску) уметност</a:t>
            </a:r>
            <a:r>
              <a:rPr lang="sr-Cyrl-RS" dirty="0" smtClean="0"/>
              <a:t> – оперску, драмску, позоришну, телевизијску...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7. Најбољи туристичко – географски положај имају оне туристичке регије које:</a:t>
            </a:r>
          </a:p>
          <a:p>
            <a:pPr algn="just"/>
            <a:endParaRPr lang="sr-Cyrl-RS" sz="900" dirty="0" smtClean="0"/>
          </a:p>
          <a:p>
            <a:pPr algn="just"/>
            <a:r>
              <a:rPr lang="sr-Cyrl-RS" sz="2400" dirty="0" smtClean="0"/>
              <a:t>        1. бележе највећи промет туриста у земљи</a:t>
            </a:r>
          </a:p>
          <a:p>
            <a:pPr algn="just"/>
            <a:r>
              <a:rPr lang="sr-Cyrl-RS" sz="2400" dirty="0" smtClean="0"/>
              <a:t>        2. туристи их посећују током целе године</a:t>
            </a:r>
          </a:p>
          <a:p>
            <a:pPr algn="just"/>
            <a:r>
              <a:rPr lang="sr-Cyrl-RS" sz="2400" dirty="0" smtClean="0"/>
              <a:t>        3. имају највише смештајних капацитета</a:t>
            </a:r>
          </a:p>
          <a:p>
            <a:pPr algn="just"/>
            <a:r>
              <a:rPr lang="sr-Cyrl-RS" sz="2400" dirty="0" smtClean="0"/>
              <a:t>        4. саобраћајно су добро повезане са матичним местима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52800"/>
            <a:ext cx="9144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8. Издвојити туристичко место у коме су одржане прве зимске олимпијске игре:</a:t>
            </a:r>
          </a:p>
          <a:p>
            <a:pPr algn="just"/>
            <a:endParaRPr lang="sr-Cyrl-RS" sz="800" dirty="0" smtClean="0"/>
          </a:p>
          <a:p>
            <a:pPr algn="just"/>
            <a:r>
              <a:rPr lang="sr-Cyrl-RS" sz="2400" dirty="0" smtClean="0"/>
              <a:t>        1. Инсбрук</a:t>
            </a:r>
          </a:p>
          <a:p>
            <a:pPr algn="just"/>
            <a:r>
              <a:rPr lang="sr-Cyrl-RS" sz="2400" dirty="0" smtClean="0"/>
              <a:t>        2. Шамони </a:t>
            </a:r>
          </a:p>
          <a:p>
            <a:pPr algn="just"/>
            <a:r>
              <a:rPr lang="sr-Cyrl-RS" sz="2400" dirty="0" smtClean="0"/>
              <a:t>        3. Лугано</a:t>
            </a:r>
          </a:p>
          <a:p>
            <a:pPr algn="just"/>
            <a:r>
              <a:rPr lang="sr-Cyrl-RS" sz="2400" dirty="0" smtClean="0"/>
              <a:t>        4. Торино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457200" y="22860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45720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4648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 smtClean="0"/>
              <a:t>Туристичко место у регији Монблан, на истоку Француске, где су 1924.године одржане Прве зимске олимпијске игре.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4267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Регија Тирол у Аустрији, ЗОИ 1964. и 1976.године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5334000"/>
            <a:ext cx="693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Италијански град у коме су 2006.године одржане ЗОИ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172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Лугано – град на југу Швајцарске (ка Италији) где нису до сада одржане ЗОИ.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 dirty="0" smtClean="0"/>
              <a:t>9. Пустињски ветар који дува у Египту назива се:</a:t>
            </a:r>
          </a:p>
          <a:p>
            <a:pPr algn="just"/>
            <a:endParaRPr lang="sr-Cyrl-RS" sz="2400" dirty="0" smtClean="0"/>
          </a:p>
          <a:p>
            <a:pPr algn="just"/>
            <a:r>
              <a:rPr lang="sr-Cyrl-RS" sz="2400" dirty="0" smtClean="0"/>
              <a:t>        1. Хургада              </a:t>
            </a:r>
          </a:p>
          <a:p>
            <a:pPr algn="just"/>
            <a:r>
              <a:rPr lang="sr-Cyrl-RS" sz="2400" dirty="0" smtClean="0"/>
              <a:t>        2. Хамсин</a:t>
            </a:r>
          </a:p>
          <a:p>
            <a:pPr algn="just"/>
            <a:r>
              <a:rPr lang="sr-Cyrl-RS" sz="2400" dirty="0" smtClean="0"/>
              <a:t>        3. Хамамет</a:t>
            </a:r>
          </a:p>
          <a:p>
            <a:pPr algn="just"/>
            <a:r>
              <a:rPr lang="sr-Cyrl-RS" sz="2400" dirty="0" smtClean="0"/>
              <a:t>        4. Хуерта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10. Издвојити језеро које се не налази у Америци:</a:t>
            </a:r>
          </a:p>
          <a:p>
            <a:pPr algn="just"/>
            <a:endParaRPr lang="sr-Cyrl-RS" sz="2400" dirty="0" smtClean="0"/>
          </a:p>
          <a:p>
            <a:pPr algn="just"/>
            <a:r>
              <a:rPr lang="sr-Cyrl-RS" sz="2400" dirty="0" smtClean="0"/>
              <a:t>        1. Мичиген</a:t>
            </a:r>
          </a:p>
          <a:p>
            <a:pPr algn="just"/>
            <a:r>
              <a:rPr lang="sr-Cyrl-RS" sz="2400" dirty="0" smtClean="0"/>
              <a:t>        2. Хјурон</a:t>
            </a:r>
          </a:p>
          <a:p>
            <a:pPr algn="just"/>
            <a:r>
              <a:rPr lang="sr-Cyrl-RS" sz="2400" dirty="0" smtClean="0"/>
              <a:t>        3. Балатон</a:t>
            </a:r>
          </a:p>
          <a:p>
            <a:pPr algn="just"/>
            <a:r>
              <a:rPr lang="sr-Cyrl-RS" sz="2400" dirty="0" smtClean="0"/>
              <a:t>        4. Ири</a:t>
            </a:r>
          </a:p>
          <a:p>
            <a:pPr algn="just"/>
            <a:r>
              <a:rPr lang="sr-Cyrl-RS" sz="2400" dirty="0" smtClean="0"/>
              <a:t>        5. Онтарио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457200" y="10668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4267200"/>
            <a:ext cx="457200" cy="457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11430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Сув, пустињски ветар, који проузрокује пешчане олује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7620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Туристички центар у Египту, на обалама Црвеног мора.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1524000"/>
            <a:ext cx="678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Туристички центар у Тунису, на обалама Средоземног мора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19050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Терасасте њиве и вртови са наводњаваним културама, Шпанија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33600" y="4343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Тектонско језеро у Мађарској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3429000"/>
            <a:ext cx="381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u="sng" dirty="0" smtClean="0"/>
              <a:t>Велика америчка језера</a:t>
            </a:r>
            <a:r>
              <a:rPr lang="sr-Cyrl-RS" dirty="0" smtClean="0"/>
              <a:t>:</a:t>
            </a:r>
          </a:p>
          <a:p>
            <a:pPr algn="just"/>
            <a:r>
              <a:rPr lang="sr-Cyrl-RS" dirty="0" smtClean="0"/>
              <a:t>Горње, Мичиген, Хјурон, Ири и Онтарио. Између последња два је река Нијагара. Језера одводњава река Свети Лоренц.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63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 smtClean="0"/>
              <a:t>Нека већа језера: Оњега, Ладога – </a:t>
            </a:r>
            <a:r>
              <a:rPr lang="sr-Cyrl-RS" b="1" dirty="0" smtClean="0"/>
              <a:t>Европа</a:t>
            </a:r>
            <a:r>
              <a:rPr lang="sr-Cyrl-RS" dirty="0" smtClean="0"/>
              <a:t>, Каспијско, Аралско, Бајкалско – </a:t>
            </a:r>
            <a:r>
              <a:rPr lang="sr-Cyrl-RS" b="1" dirty="0" smtClean="0"/>
              <a:t>Азија</a:t>
            </a:r>
            <a:r>
              <a:rPr lang="sr-Cyrl-RS" dirty="0" smtClean="0"/>
              <a:t>; Викторијино, Њаса, Тангањика – </a:t>
            </a:r>
            <a:r>
              <a:rPr lang="sr-Cyrl-RS" b="1" dirty="0" smtClean="0"/>
              <a:t>Африка</a:t>
            </a:r>
            <a:r>
              <a:rPr lang="sr-Cyrl-RS" dirty="0" smtClean="0"/>
              <a:t>; Титикака – </a:t>
            </a:r>
            <a:r>
              <a:rPr lang="sr-Cyrl-RS" b="1" dirty="0" smtClean="0"/>
              <a:t>Јужна Америка</a:t>
            </a:r>
            <a:r>
              <a:rPr lang="sr-Cyrl-RS" dirty="0" smtClean="0"/>
              <a:t>; Ејр – </a:t>
            </a:r>
            <a:r>
              <a:rPr lang="sr-Cyrl-RS" b="1" dirty="0" smtClean="0"/>
              <a:t>Аустралија</a:t>
            </a:r>
            <a:r>
              <a:rPr lang="sr-Cyrl-RS" dirty="0" smtClean="0"/>
              <a:t>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/>
              <a:t>Извори и литература:</a:t>
            </a:r>
          </a:p>
          <a:p>
            <a:pPr algn="just"/>
            <a:endParaRPr lang="sr-Cyrl-RS" sz="2400" dirty="0" smtClean="0"/>
          </a:p>
          <a:p>
            <a:pPr marL="457200" indent="-457200" algn="just">
              <a:buAutoNum type="arabicPeriod"/>
            </a:pPr>
            <a:r>
              <a:rPr lang="sr-Cyrl-RS" sz="2000" dirty="0" smtClean="0"/>
              <a:t>Туристичка географија за ТРЕЋИ разред угоститељско-туристичке школе; Божидар Станишић и Момчило Бујошевић; Завод за уџбенике, Београд, 2012. година;</a:t>
            </a:r>
          </a:p>
          <a:p>
            <a:pPr marL="457200" indent="-457200" algn="just"/>
            <a:endParaRPr lang="sr-Cyrl-RS" sz="2000" dirty="0" smtClean="0"/>
          </a:p>
          <a:p>
            <a:pPr marL="457200" indent="-457200" algn="just"/>
            <a:r>
              <a:rPr lang="sr-Cyrl-RS" sz="2000" dirty="0" smtClean="0"/>
              <a:t>2. Туристичка географија за ЧЕТВРТИ разред угоститељско-туристичке школе; Стеван М. Станковић; Завод за уџбенике, Београд, 2008. година;</a:t>
            </a:r>
          </a:p>
          <a:p>
            <a:pPr marL="457200" indent="-457200" algn="just"/>
            <a:endParaRPr lang="sr-Cyrl-RS" sz="2000" dirty="0" smtClean="0"/>
          </a:p>
          <a:p>
            <a:pPr marL="457200" indent="-457200" algn="just"/>
            <a:r>
              <a:rPr lang="sr-Cyrl-RS" sz="2000" dirty="0" smtClean="0"/>
              <a:t>3. Зимске олимпијске игре – </a:t>
            </a:r>
            <a:r>
              <a:rPr lang="en-US" sz="2000" dirty="0" smtClean="0">
                <a:hlinkClick r:id="rId2"/>
              </a:rPr>
              <a:t>https://sr.wikipedia.org/sr-el/</a:t>
            </a:r>
            <a:r>
              <a:rPr lang="en-US" sz="2000" dirty="0" smtClean="0"/>
              <a:t>%D0%97%D0%B8%D0%BC%D1%81%D0%BA%D0%B5_%D0%BE%D0%BB%D0%B8%D0%BC%D0%BF%D0%B8%D1%98%D1%81%D0%BA%D0%B5_%D0%B8%D0%B3%D1%80%D0%B5</a:t>
            </a:r>
            <a:r>
              <a:rPr lang="sr-Cyrl-RS" sz="2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sz="4000" dirty="0" smtClean="0"/>
              <a:t>Књига 4.година, страна 41</a:t>
            </a:r>
          </a:p>
          <a:p>
            <a:pPr marL="342900" indent="-342900">
              <a:buAutoNum type="arabicPeriod"/>
            </a:pPr>
            <a:r>
              <a:rPr lang="sr-Cyrl-RS" sz="4000" dirty="0" smtClean="0"/>
              <a:t>Књига 4.година, страна 83</a:t>
            </a:r>
          </a:p>
          <a:p>
            <a:pPr marL="342900" indent="-342900">
              <a:buAutoNum type="arabicPeriod"/>
            </a:pPr>
            <a:r>
              <a:rPr lang="sr-Cyrl-RS" sz="4000" dirty="0" smtClean="0"/>
              <a:t>Књига 4.година, страна 59</a:t>
            </a:r>
          </a:p>
          <a:p>
            <a:pPr marL="342900" indent="-342900">
              <a:buAutoNum type="arabicPeriod"/>
            </a:pPr>
            <a:r>
              <a:rPr lang="sr-Cyrl-RS" sz="4000" dirty="0" smtClean="0"/>
              <a:t>Књига 4.година, страна 108</a:t>
            </a:r>
          </a:p>
          <a:p>
            <a:pPr marL="342900" indent="-342900">
              <a:buAutoNum type="arabicPeriod"/>
            </a:pPr>
            <a:r>
              <a:rPr lang="sr-Cyrl-RS" sz="4000" dirty="0" smtClean="0"/>
              <a:t>Књига 3.година, страна 47</a:t>
            </a:r>
          </a:p>
          <a:p>
            <a:pPr marL="342900" indent="-342900">
              <a:buAutoNum type="arabicPeriod"/>
            </a:pPr>
            <a:r>
              <a:rPr lang="sr-Cyrl-RS" sz="4000" dirty="0" smtClean="0"/>
              <a:t>К</a:t>
            </a:r>
            <a:r>
              <a:rPr lang="sr-Cyrl-RS" sz="4000" dirty="0" smtClean="0"/>
              <a:t>њига 3.година, страна 129</a:t>
            </a:r>
          </a:p>
          <a:p>
            <a:pPr marL="342900" indent="-342900">
              <a:buAutoNum type="arabicPeriod"/>
            </a:pPr>
            <a:r>
              <a:rPr lang="sr-Cyrl-RS" sz="4000" dirty="0" smtClean="0"/>
              <a:t>Књига 3.година, страна 65</a:t>
            </a:r>
          </a:p>
          <a:p>
            <a:pPr marL="342900" indent="-342900">
              <a:buAutoNum type="arabicPeriod"/>
            </a:pPr>
            <a:r>
              <a:rPr lang="sr-Cyrl-RS" sz="4000" dirty="0" smtClean="0"/>
              <a:t>Књига 3.година, страна 132</a:t>
            </a:r>
          </a:p>
          <a:p>
            <a:pPr marL="342900" indent="-342900">
              <a:buAutoNum type="arabicPeriod"/>
            </a:pPr>
            <a:r>
              <a:rPr lang="sr-Cyrl-RS" sz="4000" dirty="0" smtClean="0"/>
              <a:t>Књига 3.година, страна 114</a:t>
            </a:r>
          </a:p>
          <a:p>
            <a:pPr marL="342900" indent="-342900">
              <a:buAutoNum type="arabicPeriod"/>
            </a:pPr>
            <a:r>
              <a:rPr lang="sr-Cyrl-RS" sz="4000" dirty="0" smtClean="0"/>
              <a:t>Књига 3.година, страна 137/140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869</Words>
  <Application>Microsoft Office PowerPoint</Application>
  <PresentationFormat>On-screen Show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skola1</dc:creator>
  <cp:lastModifiedBy>skola1</cp:lastModifiedBy>
  <cp:revision>33</cp:revision>
  <dcterms:created xsi:type="dcterms:W3CDTF">2006-08-16T00:00:00Z</dcterms:created>
  <dcterms:modified xsi:type="dcterms:W3CDTF">2019-07-18T07:15:08Z</dcterms:modified>
</cp:coreProperties>
</file>