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3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МАТУРСКИ ИСПИТ</a:t>
            </a:r>
            <a:endParaRPr lang="en-US" sz="13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29400" y="6211669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 smtClean="0"/>
              <a:t>Фебруар 2019.године</a:t>
            </a:r>
          </a:p>
          <a:p>
            <a:pPr algn="ctr"/>
            <a:r>
              <a:rPr lang="sr-Cyrl-RS" dirty="0" smtClean="0"/>
              <a:t>Гордана Васић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Други део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1. Међу понуђеним исказима о ловним резерватима заокружи нетачан:</a:t>
            </a:r>
          </a:p>
          <a:p>
            <a:pPr algn="just"/>
            <a:endParaRPr lang="sr-Cyrl-RS" sz="800" dirty="0" smtClean="0"/>
          </a:p>
          <a:p>
            <a:pPr algn="just"/>
            <a:r>
              <a:rPr lang="sr-Cyrl-RS" sz="2400" dirty="0" smtClean="0"/>
              <a:t>        1. обавља се планско размножавање и дозвољен је плански </a:t>
            </a:r>
          </a:p>
          <a:p>
            <a:pPr algn="just"/>
            <a:r>
              <a:rPr lang="sr-Cyrl-RS" sz="2400" dirty="0" smtClean="0"/>
              <a:t>             одстрел</a:t>
            </a:r>
          </a:p>
          <a:p>
            <a:pPr algn="just"/>
            <a:r>
              <a:rPr lang="sr-Cyrl-RS" sz="2400" dirty="0" smtClean="0"/>
              <a:t>        2. ловни туризам се не одликује масовношћу</a:t>
            </a:r>
          </a:p>
          <a:p>
            <a:pPr algn="just"/>
            <a:r>
              <a:rPr lang="sr-Cyrl-RS" sz="2400" dirty="0" smtClean="0"/>
              <a:t>        3. врши одстрел и снимање флоре и фауне</a:t>
            </a:r>
          </a:p>
          <a:p>
            <a:pPr algn="just"/>
            <a:r>
              <a:rPr lang="sr-Cyrl-RS" sz="2400" dirty="0" smtClean="0"/>
              <a:t>        4. у складу са ценом ловачке дозволе омогућен је неограничен</a:t>
            </a:r>
          </a:p>
          <a:p>
            <a:pPr algn="just"/>
            <a:r>
              <a:rPr lang="sr-Cyrl-RS" sz="2400" dirty="0" smtClean="0"/>
              <a:t>             одстрел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1242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2. Уочити позитиван утицај климатских елемената на развој зимско – спортског туризма у планинским пределима на које директно утиче пораст географске ширине и надморске висине:</a:t>
            </a:r>
          </a:p>
          <a:p>
            <a:pPr algn="just"/>
            <a:endParaRPr lang="sr-Cyrl-RS" sz="800" dirty="0" smtClean="0"/>
          </a:p>
          <a:p>
            <a:pPr algn="just"/>
            <a:r>
              <a:rPr lang="sr-Cyrl-RS" sz="2400" dirty="0" smtClean="0"/>
              <a:t>        1. утиче на количину падавина, годишњи распоред  падавина и</a:t>
            </a:r>
          </a:p>
          <a:p>
            <a:pPr algn="just"/>
            <a:r>
              <a:rPr lang="sr-Cyrl-RS" sz="2400" dirty="0" smtClean="0"/>
              <a:t>            врсту падавина</a:t>
            </a:r>
          </a:p>
          <a:p>
            <a:pPr algn="just"/>
            <a:r>
              <a:rPr lang="sr-Cyrl-RS" sz="2400" dirty="0" smtClean="0"/>
              <a:t>        2. повећава се штетан утицај ветрова</a:t>
            </a:r>
          </a:p>
          <a:p>
            <a:pPr algn="just"/>
            <a:r>
              <a:rPr lang="sr-Cyrl-RS" sz="2400" dirty="0" smtClean="0"/>
              <a:t>        3. утиче на врсту падавина и трајање снежног покривача</a:t>
            </a:r>
          </a:p>
          <a:p>
            <a:pPr algn="just"/>
            <a:r>
              <a:rPr lang="sr-Cyrl-RS" sz="2400" dirty="0" smtClean="0"/>
              <a:t>        4. температура ваздуха опада</a:t>
            </a:r>
          </a:p>
          <a:p>
            <a:pPr algn="just"/>
            <a:r>
              <a:rPr lang="sr-Cyrl-RS" sz="2400" dirty="0" smtClean="0"/>
              <a:t>        5. температура ваздуха и инсолација расту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2362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5410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5791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3. Одлике планинске климе су: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дуга и топла лета</a:t>
            </a:r>
          </a:p>
          <a:p>
            <a:pPr algn="just"/>
            <a:r>
              <a:rPr lang="sr-Cyrl-RS" sz="2400" dirty="0" smtClean="0"/>
              <a:t>        2. хладне и снеговите зиме</a:t>
            </a:r>
          </a:p>
          <a:p>
            <a:pPr algn="just"/>
            <a:r>
              <a:rPr lang="sr-Cyrl-RS" sz="2400" dirty="0" smtClean="0"/>
              <a:t>        3. падавине само у виду кише</a:t>
            </a:r>
            <a:endParaRPr lang="sr-Cyrl-RS" dirty="0" smtClean="0"/>
          </a:p>
          <a:p>
            <a:pPr algn="just"/>
            <a:r>
              <a:rPr lang="sr-Cyrl-RS" sz="2400" dirty="0" smtClean="0"/>
              <a:t>        4. честе магле и температурне инверзије</a:t>
            </a:r>
          </a:p>
          <a:p>
            <a:pPr algn="just"/>
            <a:r>
              <a:rPr lang="sr-Cyrl-RS" sz="2400" dirty="0" smtClean="0"/>
              <a:t>        5. мале разлике у температурама дана и ноћи</a:t>
            </a:r>
          </a:p>
          <a:p>
            <a:pPr algn="just"/>
            <a:r>
              <a:rPr lang="sr-Cyrl-RS" sz="2400" dirty="0" smtClean="0"/>
              <a:t>        6. летње температуре од 5 до 10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4. Туристичка атрактивност  Грчке заснива се на: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културном наслеђу из античког доба</a:t>
            </a:r>
          </a:p>
          <a:p>
            <a:pPr algn="just"/>
            <a:r>
              <a:rPr lang="sr-Cyrl-RS" sz="2400" dirty="0" smtClean="0"/>
              <a:t>        2. бројним зимско – спортским центрима</a:t>
            </a:r>
          </a:p>
          <a:p>
            <a:pPr algn="just"/>
            <a:r>
              <a:rPr lang="sr-Cyrl-RS" sz="2400" dirty="0" smtClean="0"/>
              <a:t>        3. замковима средњег века</a:t>
            </a:r>
          </a:p>
          <a:p>
            <a:pPr algn="just"/>
            <a:r>
              <a:rPr lang="sr-Cyrl-RS" sz="2400" dirty="0" smtClean="0"/>
              <a:t>        4. специфичном мелосу</a:t>
            </a:r>
          </a:p>
          <a:p>
            <a:pPr algn="just"/>
            <a:r>
              <a:rPr lang="sr-Cyrl-RS" sz="2400" dirty="0" smtClean="0"/>
              <a:t>        5. познатим религиозним центрима будистичке религије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1066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2590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828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762000"/>
            <a:ext cx="480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Суптропска клима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196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Суптропска клима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57200" y="4114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5257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5. Најпознатија купалишна места у приморју Тиренског мора су:</a:t>
            </a:r>
          </a:p>
          <a:p>
            <a:pPr algn="just"/>
            <a:endParaRPr lang="sr-Cyrl-RS" sz="800" dirty="0" smtClean="0"/>
          </a:p>
          <a:p>
            <a:pPr algn="just"/>
            <a:r>
              <a:rPr lang="sr-Cyrl-RS" sz="2400" dirty="0" smtClean="0"/>
              <a:t>        1. Равена</a:t>
            </a:r>
          </a:p>
          <a:p>
            <a:pPr algn="just"/>
            <a:r>
              <a:rPr lang="sr-Cyrl-RS" sz="2400" dirty="0" smtClean="0"/>
              <a:t>        2. Тераћина</a:t>
            </a:r>
          </a:p>
          <a:p>
            <a:pPr algn="just"/>
            <a:r>
              <a:rPr lang="sr-Cyrl-RS" sz="2400" dirty="0" smtClean="0"/>
              <a:t>        3. Анцио</a:t>
            </a:r>
          </a:p>
          <a:p>
            <a:pPr algn="just"/>
            <a:r>
              <a:rPr lang="sr-Cyrl-RS" sz="2400" dirty="0" smtClean="0"/>
              <a:t>        4. Соренто</a:t>
            </a:r>
          </a:p>
          <a:p>
            <a:pPr algn="just"/>
            <a:r>
              <a:rPr lang="sr-Cyrl-RS" sz="2400" dirty="0" smtClean="0"/>
              <a:t>        5. Римини</a:t>
            </a:r>
          </a:p>
          <a:p>
            <a:pPr algn="just"/>
            <a:r>
              <a:rPr lang="sr-Cyrl-RS" sz="2400" dirty="0" smtClean="0"/>
              <a:t>        6. Остија</a:t>
            </a:r>
          </a:p>
          <a:p>
            <a:pPr algn="just"/>
            <a:r>
              <a:rPr lang="sr-Cyrl-RS" sz="2400" dirty="0" smtClean="0"/>
              <a:t>        7. Сан Ремо</a:t>
            </a:r>
          </a:p>
          <a:p>
            <a:pPr algn="just"/>
            <a:r>
              <a:rPr lang="sr-Cyrl-RS" sz="2400" dirty="0" smtClean="0"/>
              <a:t>        8. Пескара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657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6. Одреди бање у којима су се купали стари Римљани: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Нишка бања                                     5. Бања Ковиљача</a:t>
            </a:r>
          </a:p>
          <a:p>
            <a:pPr algn="just"/>
            <a:r>
              <a:rPr lang="sr-Cyrl-RS" sz="2400" dirty="0" smtClean="0"/>
              <a:t>        2. Богутовачка бања                           6. Гамзиградска бања</a:t>
            </a:r>
          </a:p>
          <a:p>
            <a:pPr algn="just"/>
            <a:r>
              <a:rPr lang="sr-Cyrl-RS" sz="2400" dirty="0" smtClean="0"/>
              <a:t>        3. Врњачка бања                                 7. Бања Јунаковић</a:t>
            </a:r>
          </a:p>
          <a:p>
            <a:pPr algn="just"/>
            <a:r>
              <a:rPr lang="sr-Cyrl-RS" sz="2400" dirty="0" smtClean="0"/>
              <a:t>        4. Звоначка бања                                 8. Врањска бања</a:t>
            </a:r>
          </a:p>
          <a:p>
            <a:pPr algn="just"/>
            <a:r>
              <a:rPr lang="sr-Cyrl-RS" sz="2400" dirty="0" smtClean="0"/>
              <a:t>        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838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1219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600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22860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3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Град на обали Јадранског мора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0" y="1981200"/>
            <a:ext cx="3254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Град на обали Јадранског мора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2743200"/>
            <a:ext cx="521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Град на обали Лигуријског мора, Ривијера Поненте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3124200"/>
            <a:ext cx="3254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Град на обали Јадранског мора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9144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u="sng" dirty="0" smtClean="0"/>
              <a:t>Тиренско приморје</a:t>
            </a:r>
            <a:r>
              <a:rPr lang="sr-Cyrl-RS" dirty="0" smtClean="0"/>
              <a:t>: </a:t>
            </a:r>
          </a:p>
          <a:p>
            <a:pPr algn="just"/>
            <a:r>
              <a:rPr lang="sr-Cyrl-RS" dirty="0" smtClean="0"/>
              <a:t>Остија, Чивитавекија, Анцио, Тераћина, Напуљ, Соренто и Салерно.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57200" y="5105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7200" y="4343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76800" y="4724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" y="5486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7. Издвојити туристичке центре који се налазе у Титолу: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Сент Мориц</a:t>
            </a:r>
          </a:p>
          <a:p>
            <a:pPr algn="just"/>
            <a:r>
              <a:rPr lang="sr-Cyrl-RS" sz="2400" dirty="0" smtClean="0"/>
              <a:t>        2. Мадона ди Кампиљо</a:t>
            </a:r>
          </a:p>
          <a:p>
            <a:pPr algn="just"/>
            <a:r>
              <a:rPr lang="sr-Cyrl-RS" sz="2400" dirty="0" smtClean="0"/>
              <a:t>        3. Кицбил</a:t>
            </a:r>
          </a:p>
          <a:p>
            <a:pPr algn="just"/>
            <a:r>
              <a:rPr lang="sr-Cyrl-RS" sz="2400" dirty="0" smtClean="0"/>
              <a:t>        4. Сестријер</a:t>
            </a:r>
          </a:p>
          <a:p>
            <a:pPr algn="just"/>
            <a:r>
              <a:rPr lang="sr-Cyrl-RS" sz="2400" dirty="0" smtClean="0"/>
              <a:t>        5. Бад Гаштајн</a:t>
            </a:r>
          </a:p>
          <a:p>
            <a:pPr algn="just"/>
            <a:r>
              <a:rPr lang="sr-Cyrl-RS" sz="2400" dirty="0" smtClean="0"/>
              <a:t>        6. Лилехамер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8. Издвојити туристичке центре на Флориди: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Лонг Бич</a:t>
            </a:r>
          </a:p>
          <a:p>
            <a:pPr algn="just"/>
            <a:r>
              <a:rPr lang="sr-Cyrl-RS" sz="2400" dirty="0" smtClean="0"/>
              <a:t>        2. Санта Моника</a:t>
            </a:r>
          </a:p>
          <a:p>
            <a:pPr algn="just"/>
            <a:r>
              <a:rPr lang="sr-Cyrl-RS" sz="2400" dirty="0" smtClean="0"/>
              <a:t>        3. Дејтона Бич</a:t>
            </a:r>
          </a:p>
          <a:p>
            <a:pPr algn="just"/>
            <a:r>
              <a:rPr lang="sr-Cyrl-RS" sz="2400" dirty="0" smtClean="0"/>
              <a:t>        4. Санта Барбара</a:t>
            </a:r>
          </a:p>
          <a:p>
            <a:pPr algn="just"/>
            <a:r>
              <a:rPr lang="sr-Cyrl-RS" sz="2400" dirty="0" smtClean="0"/>
              <a:t>        5. Палм Бич</a:t>
            </a:r>
          </a:p>
          <a:p>
            <a:pPr algn="just"/>
            <a:r>
              <a:rPr lang="sr-Cyrl-RS" sz="2400" dirty="0" smtClean="0"/>
              <a:t>        6. Хонолулу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1447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21336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4876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5638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1676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u="sng" dirty="0" smtClean="0"/>
              <a:t>Туристички центри у Тиролу</a:t>
            </a:r>
            <a:r>
              <a:rPr lang="sr-Cyrl-RS" dirty="0" smtClean="0"/>
              <a:t>:</a:t>
            </a:r>
          </a:p>
          <a:p>
            <a:pPr algn="ctr"/>
            <a:r>
              <a:rPr lang="sr-Cyrl-RS" dirty="0" smtClean="0"/>
              <a:t>Инсбрук, Кицбил, Бад Гадштајн.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762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Швајцарска – Давос, Арос, Понтресина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19050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Италија – Високи Алпи – Курмајер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590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Норвешка – Холменколен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143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Италија – Доломитски Алпи – Кортина д`Ампецо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4038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u="sng" dirty="0" smtClean="0"/>
              <a:t>Туристички центри на Флориди:</a:t>
            </a:r>
          </a:p>
          <a:p>
            <a:r>
              <a:rPr lang="sr-Cyrl-RS" dirty="0" smtClean="0"/>
              <a:t>Сент Огастин, Дејтона Бич, Палм Бич, Мајами Бич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4953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u="sng" dirty="0" smtClean="0"/>
              <a:t>Туристички центри у Калифорнији:</a:t>
            </a:r>
          </a:p>
          <a:p>
            <a:pPr algn="just"/>
            <a:r>
              <a:rPr lang="sr-Cyrl-RS" dirty="0" smtClean="0"/>
              <a:t>Санта Круз, Санта Барбара, Сан Дијего, Санта Моника и Лонг Бич.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6019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Хонолулу је главни и највећи град на Хавајима.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9. Најтоплији град Европе је ___________________, са средњом јануарском температуром __________ степени Целзијуса.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Допунити реченице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10. Стални ветрови у планинској регији Србије су _______________ ветрови, а локални ветар је __________________.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11. Најхладнији град у планинској регији Србије је ______________, чија апсолутна минимална температура износи _________.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34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12. Према изгледу, речне долине се деле на _________________, клисурасте и __________________.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486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13. По свом географском положају Србија је: балканска, _____________________ и _____________________ земља.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762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Малага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143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15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1981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западни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362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кошава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2971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Сјеница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- 38,4 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o</a:t>
            </a:r>
            <a:r>
              <a:rPr lang="en-US" sz="2400" b="1" dirty="0" err="1" smtClean="0">
                <a:solidFill>
                  <a:srgbClr val="C00000"/>
                </a:solidFill>
              </a:rPr>
              <a:t>C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810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Метеоролошка станица на 1.038 мнв је ову температуру забележила 26.01.1954.године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4343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нормалне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4724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кањонске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867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средњоевропска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подунавска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dirty="0" smtClean="0"/>
              <a:t>Извори и литература:</a:t>
            </a:r>
          </a:p>
          <a:p>
            <a:pPr algn="just"/>
            <a:endParaRPr lang="sr-Cyrl-RS" sz="2000" dirty="0" smtClean="0"/>
          </a:p>
          <a:p>
            <a:pPr marL="457200" indent="-457200" algn="just">
              <a:buAutoNum type="arabicPeriod"/>
            </a:pPr>
            <a:r>
              <a:rPr lang="sr-Cyrl-RS" sz="2400" dirty="0" smtClean="0"/>
              <a:t>Туристичка географија за ТРЕЋИ разред угоститељско-туристичке школе; Божидар Станишић и Момчило Бујошевић; Завод за уџбенике, Београд, 2012. година;</a:t>
            </a:r>
          </a:p>
          <a:p>
            <a:pPr marL="457200" indent="-457200" algn="just"/>
            <a:endParaRPr lang="sr-Cyrl-RS" sz="2400" dirty="0" smtClean="0"/>
          </a:p>
          <a:p>
            <a:pPr marL="457200" indent="-457200" algn="just"/>
            <a:r>
              <a:rPr lang="sr-Cyrl-RS" sz="2400" dirty="0" smtClean="0"/>
              <a:t>2. Туристичка географија за ЧЕТВРТИ разред угоститељско-туристичке школе; Стеван М. Станковић; Завод за уџбенике, Београд, 2008. година;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sr-Cyrl-RS" sz="3200" dirty="0" smtClean="0"/>
              <a:t>Књига 3.година, страна 38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страна 34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страна 36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</a:t>
            </a:r>
            <a:r>
              <a:rPr lang="sr-Cyrl-RS" sz="3200" dirty="0" smtClean="0"/>
              <a:t>страна 104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</a:t>
            </a:r>
            <a:r>
              <a:rPr lang="sr-Cyrl-RS" sz="3200" dirty="0" smtClean="0"/>
              <a:t>страна 94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</a:t>
            </a:r>
            <a:r>
              <a:rPr lang="sr-Cyrl-RS" sz="3200" dirty="0" smtClean="0"/>
              <a:t>4.година</a:t>
            </a:r>
            <a:r>
              <a:rPr lang="sr-Cyrl-RS" sz="3200" dirty="0" smtClean="0"/>
              <a:t>, </a:t>
            </a:r>
            <a:r>
              <a:rPr lang="sr-Cyrl-RS" sz="3200" dirty="0" smtClean="0"/>
              <a:t>страна 60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</a:t>
            </a:r>
            <a:r>
              <a:rPr lang="sr-Cyrl-RS" sz="3200" dirty="0" smtClean="0"/>
              <a:t>страна 134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</a:t>
            </a:r>
            <a:r>
              <a:rPr lang="sr-Cyrl-RS" sz="3200" dirty="0" smtClean="0"/>
              <a:t>страна 121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3.година, </a:t>
            </a:r>
            <a:r>
              <a:rPr lang="sr-Cyrl-RS" sz="3200" dirty="0" smtClean="0"/>
              <a:t>страна 86</a:t>
            </a:r>
          </a:p>
          <a:p>
            <a:pPr marL="742950" indent="-742950">
              <a:buAutoNum type="arabicPeriod"/>
            </a:pPr>
            <a:r>
              <a:rPr lang="sr-Cyrl-RS" sz="3200" smtClean="0"/>
              <a:t>Књига </a:t>
            </a:r>
            <a:r>
              <a:rPr lang="sr-Cyrl-RS" sz="3200" smtClean="0"/>
              <a:t>4.година</a:t>
            </a:r>
            <a:r>
              <a:rPr lang="sr-Cyrl-RS" sz="3200" smtClean="0"/>
              <a:t>, </a:t>
            </a:r>
            <a:r>
              <a:rPr lang="sr-Cyrl-RS" sz="3200" smtClean="0"/>
              <a:t>страна 45</a:t>
            </a:r>
            <a:endParaRPr lang="sr-Cyrl-RS" sz="3200" dirty="0" smtClean="0"/>
          </a:p>
          <a:p>
            <a:pPr marL="742950" indent="-742950">
              <a:buAutoNum type="arabicPeriod"/>
            </a:pPr>
            <a:r>
              <a:rPr lang="sr-Cyrl-RS" sz="3200" dirty="0" smtClean="0"/>
              <a:t>Књига </a:t>
            </a:r>
            <a:r>
              <a:rPr lang="sr-Cyrl-RS" sz="3200" dirty="0" smtClean="0"/>
              <a:t>4.година</a:t>
            </a:r>
            <a:r>
              <a:rPr lang="sr-Cyrl-RS" sz="3200" dirty="0" smtClean="0"/>
              <a:t>, </a:t>
            </a:r>
            <a:r>
              <a:rPr lang="sr-Cyrl-RS" sz="3200" dirty="0" smtClean="0"/>
              <a:t>страна 45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</a:t>
            </a:r>
            <a:r>
              <a:rPr lang="sr-Cyrl-RS" sz="3200" dirty="0" smtClean="0"/>
              <a:t>4.година</a:t>
            </a:r>
            <a:r>
              <a:rPr lang="sr-Cyrl-RS" sz="3200" dirty="0" smtClean="0"/>
              <a:t>, </a:t>
            </a:r>
            <a:r>
              <a:rPr lang="sr-Cyrl-RS" sz="3200" dirty="0" smtClean="0"/>
              <a:t>страна 57</a:t>
            </a:r>
          </a:p>
          <a:p>
            <a:pPr marL="742950" indent="-742950">
              <a:buAutoNum type="arabicPeriod"/>
            </a:pPr>
            <a:r>
              <a:rPr lang="sr-Cyrl-RS" sz="3200" dirty="0" smtClean="0"/>
              <a:t>Књига </a:t>
            </a:r>
            <a:r>
              <a:rPr lang="sr-Cyrl-RS" sz="3200" dirty="0" smtClean="0"/>
              <a:t>4.година</a:t>
            </a:r>
            <a:r>
              <a:rPr lang="sr-Cyrl-RS" sz="3200" dirty="0" smtClean="0"/>
              <a:t>, </a:t>
            </a:r>
            <a:r>
              <a:rPr lang="sr-Cyrl-RS" sz="3200" dirty="0" smtClean="0"/>
              <a:t>страна 16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754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22</cp:revision>
  <dcterms:created xsi:type="dcterms:W3CDTF">2006-08-16T00:00:00Z</dcterms:created>
  <dcterms:modified xsi:type="dcterms:W3CDTF">2019-07-18T07:32:02Z</dcterms:modified>
</cp:coreProperties>
</file>