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13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МАТУРСКИ ИСПИТ</a:t>
            </a:r>
            <a:endParaRPr lang="en-US" sz="13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488668"/>
            <a:ext cx="213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b="1" dirty="0" smtClean="0"/>
              <a:t>Трећи део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6781800" y="6211669"/>
            <a:ext cx="236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 smtClean="0"/>
              <a:t>Фебруар 2019.године</a:t>
            </a:r>
          </a:p>
          <a:p>
            <a:pPr algn="ctr"/>
            <a:r>
              <a:rPr lang="sr-Cyrl-RS" dirty="0" smtClean="0"/>
              <a:t>Гордана Васић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sr-Cyrl-RS" sz="2400" dirty="0" smtClean="0"/>
              <a:t>На којим се европским континенталним правцима туристичких кретања налазе ове државе?</a:t>
            </a:r>
          </a:p>
          <a:p>
            <a:pPr marL="457200" indent="-457200" algn="just"/>
            <a:endParaRPr lang="sr-Cyrl-RS" sz="800" dirty="0" smtClean="0"/>
          </a:p>
          <a:p>
            <a:pPr marL="457200" indent="-457200" algn="just"/>
            <a:r>
              <a:rPr lang="sr-Cyrl-RS" sz="2400" dirty="0" smtClean="0"/>
              <a:t>        Грчка               ____________________</a:t>
            </a:r>
          </a:p>
          <a:p>
            <a:pPr marL="457200" indent="-457200" algn="just"/>
            <a:r>
              <a:rPr lang="sr-Cyrl-RS" sz="2400" dirty="0" smtClean="0"/>
              <a:t>        Португалија  ____________________</a:t>
            </a:r>
          </a:p>
          <a:p>
            <a:pPr marL="457200" indent="-457200" algn="just"/>
            <a:r>
              <a:rPr lang="sr-Cyrl-RS" sz="2400" dirty="0" smtClean="0"/>
              <a:t>        Швајцарска   ____________________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2. Шпанске регије Коста Брава и Коста Дорада простиру се између _________________ границе на северу и реке _______________ на југу, а раздваја их река _________________.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7338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3. Наведена су већа туристичка места. Напиши имена залива у којима се ова места налазе.</a:t>
            </a:r>
          </a:p>
          <a:p>
            <a:pPr algn="just"/>
            <a:endParaRPr lang="sr-Cyrl-RS" sz="2400" dirty="0" smtClean="0"/>
          </a:p>
          <a:p>
            <a:pPr algn="just"/>
            <a:r>
              <a:rPr lang="sr-Cyrl-RS" sz="2400" dirty="0" smtClean="0"/>
              <a:t>        Империја     _________________________________________  </a:t>
            </a:r>
          </a:p>
          <a:p>
            <a:pPr algn="just"/>
            <a:r>
              <a:rPr lang="sr-Cyrl-RS" sz="2400" dirty="0" smtClean="0"/>
              <a:t>        Сет                 _________________________________________ </a:t>
            </a:r>
          </a:p>
          <a:p>
            <a:pPr algn="just"/>
            <a:r>
              <a:rPr lang="sr-Cyrl-RS" sz="2400" dirty="0" smtClean="0"/>
              <a:t>        Валенсија    _________________________________________   </a:t>
            </a:r>
          </a:p>
          <a:p>
            <a:pPr algn="just"/>
            <a:r>
              <a:rPr lang="sr-Cyrl-RS" sz="2400" dirty="0" smtClean="0"/>
              <a:t>        Крк                _________________________________________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667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C00000"/>
                </a:solidFill>
              </a:rPr>
              <a:t>француске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26670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C00000"/>
                </a:solidFill>
              </a:rPr>
              <a:t>Ебро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2971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C00000"/>
                </a:solidFill>
              </a:rPr>
              <a:t>Тордера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4800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C00000"/>
                </a:solidFill>
              </a:rPr>
              <a:t> Ђеновски залив, Ривијера Поненте, Италија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400" y="51816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C00000"/>
                </a:solidFill>
              </a:rPr>
              <a:t> Лионски залив, Обала Лангдок, Француска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7400" y="5562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C00000"/>
                </a:solidFill>
              </a:rPr>
              <a:t> Валенсијски залив, Коста дел Азахар, Шпанија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5943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C00000"/>
                </a:solidFill>
              </a:rPr>
              <a:t>Кварнерски</a:t>
            </a:r>
            <a:r>
              <a:rPr lang="sr-Cyrl-RS" sz="2400" b="1" dirty="0" smtClean="0">
                <a:solidFill>
                  <a:srgbClr val="C00000"/>
                </a:solidFill>
              </a:rPr>
              <a:t> </a:t>
            </a:r>
            <a:r>
              <a:rPr lang="sr-Cyrl-RS" sz="2400" b="1" dirty="0" smtClean="0">
                <a:solidFill>
                  <a:srgbClr val="C00000"/>
                </a:solidFill>
              </a:rPr>
              <a:t>залив, Кварнерско приморје, Хрватска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12192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C00000"/>
                </a:solidFill>
              </a:rPr>
              <a:t>западноевропски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8382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C00000"/>
                </a:solidFill>
              </a:rPr>
              <a:t> источноевропски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62200" y="16002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C00000"/>
                </a:solidFill>
              </a:rPr>
              <a:t>средњоевропски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4. Прочитати наредне исказе о Азурној обали. Затим испред сваког исказа заокружити слово Т ако је тачан, а слово Н ако није. Уколико сте заокружили Н као погрешан одговор на црту у загради упишите реч којом би сте нетачан појам заменили тачним како би исказ био тачан.</a:t>
            </a:r>
          </a:p>
          <a:p>
            <a:pPr algn="just"/>
            <a:endParaRPr lang="sr-Cyrl-RS" sz="2400" dirty="0" smtClean="0"/>
          </a:p>
          <a:p>
            <a:pPr algn="just"/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2057400"/>
          <a:ext cx="87630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5562600"/>
              </a:tblGrid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sr-Cyrl-RS" b="0" dirty="0" smtClean="0">
                          <a:solidFill>
                            <a:schemeClr val="tx1"/>
                          </a:solidFill>
                        </a:rPr>
                        <a:t>Т              Н</a:t>
                      </a:r>
                    </a:p>
                    <a:p>
                      <a:pPr algn="ctr"/>
                      <a:endParaRPr lang="sr-Cyrl-RS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r-Cyrl-RS" b="0" dirty="0" smtClean="0">
                          <a:solidFill>
                            <a:schemeClr val="tx1"/>
                          </a:solidFill>
                        </a:rPr>
                        <a:t>(___________________)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sr-Cyrl-RS" sz="2000" b="0" dirty="0" smtClean="0">
                          <a:solidFill>
                            <a:schemeClr val="tx1"/>
                          </a:solidFill>
                        </a:rPr>
                        <a:t>Друга етапа развоја туризма на Азурној обали почела је 1864.године и трајала је до Првог светског рата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Т              Н</a:t>
                      </a:r>
                    </a:p>
                    <a:p>
                      <a:pPr algn="ctr"/>
                      <a:endParaRPr lang="sr-Cyrl-R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(___________________)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sr-Cyrl-RS" sz="2000" dirty="0" smtClean="0"/>
                        <a:t>Најпознатије шеталиште у Ници зове се Холандска променада.</a:t>
                      </a:r>
                    </a:p>
                    <a:p>
                      <a:pPr algn="just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Т              Н</a:t>
                      </a:r>
                    </a:p>
                    <a:p>
                      <a:pPr algn="ctr"/>
                      <a:endParaRPr lang="sr-Cyrl-R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(___________________)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sr-Cyrl-RS" sz="2000" dirty="0" smtClean="0"/>
                        <a:t>Сваке године у Монте Карлу се додељује “Златна Палма” за најбољи филм у међународној конкуренцији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Т              Н</a:t>
                      </a:r>
                    </a:p>
                    <a:p>
                      <a:pPr algn="ctr"/>
                      <a:endParaRPr lang="sr-Cyrl-R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(___________________)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sr-Cyrl-RS" sz="2000" dirty="0" smtClean="0"/>
                        <a:t>Азурна обала има дугу инсолацију и малу количину падавина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1905000" y="30480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43000" y="20574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905000" y="40386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066800" y="50292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3581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Енглеско шеталиште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429000" y="3581400"/>
            <a:ext cx="12192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81600" y="4267200"/>
            <a:ext cx="13716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5800" y="45720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Кан, Француска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2514600"/>
          <a:ext cx="8763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5562600"/>
              </a:tblGrid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sr-Cyrl-RS" b="0" dirty="0" smtClean="0">
                          <a:solidFill>
                            <a:schemeClr val="tx1"/>
                          </a:solidFill>
                        </a:rPr>
                        <a:t>Т              Н</a:t>
                      </a:r>
                    </a:p>
                    <a:p>
                      <a:pPr algn="ctr"/>
                      <a:endParaRPr lang="sr-Cyrl-RS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r-Cyrl-RS" b="0" dirty="0" smtClean="0">
                          <a:solidFill>
                            <a:schemeClr val="tx1"/>
                          </a:solidFill>
                        </a:rPr>
                        <a:t>(_________________________)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sr-Cyrl-RS" sz="2000" b="0" dirty="0" smtClean="0">
                          <a:solidFill>
                            <a:schemeClr val="tx1"/>
                          </a:solidFill>
                        </a:rPr>
                        <a:t>Северни делови пацифичког и атлантског приморја САД, Западна Европа и југоисточна Аустралија</a:t>
                      </a:r>
                      <a:r>
                        <a:rPr lang="sr-Cyrl-RS" sz="2000" b="0" baseline="0" dirty="0" smtClean="0">
                          <a:solidFill>
                            <a:schemeClr val="tx1"/>
                          </a:solidFill>
                        </a:rPr>
                        <a:t> имају дугу купалишну сезону.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Т              Н</a:t>
                      </a:r>
                    </a:p>
                    <a:p>
                      <a:pPr algn="ctr"/>
                      <a:endParaRPr lang="sr-Cyrl-R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(___________________)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sr-Cyrl-RS" sz="2000" dirty="0" smtClean="0"/>
                        <a:t>Главна туристичка сезона на Флориди је у јануару и фебруару.</a:t>
                      </a:r>
                    </a:p>
                    <a:p>
                      <a:pPr algn="just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Т              Н</a:t>
                      </a:r>
                    </a:p>
                    <a:p>
                      <a:pPr algn="ctr"/>
                      <a:endParaRPr lang="sr-Cyrl-R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(___________________)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sr-Cyrl-RS" sz="2000" dirty="0" smtClean="0"/>
                        <a:t>Разуђеност обала има велики значај у локацији објеката туристичке рецептиве.</a:t>
                      </a:r>
                    </a:p>
                    <a:p>
                      <a:pPr algn="just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Т              Н</a:t>
                      </a:r>
                    </a:p>
                    <a:p>
                      <a:pPr algn="ctr"/>
                      <a:endParaRPr lang="sr-Cyrl-R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(___________________)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sr-Cyrl-RS" sz="2000" dirty="0" smtClean="0"/>
                        <a:t>Температура воде тропских мора омогућује купалишну сезону у трајању од 6 месеци.</a:t>
                      </a:r>
                    </a:p>
                    <a:p>
                      <a:pPr algn="just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5. Прочитати наведене исказе о туристичкој привлачности хидрографских и климатских вредности. Испред сваке тврдње заокружити слово Т ако је тачна, а слово Н ако није тачна. Уколико сте заокружили Н, погрешан појам подвуците и на црту у загради упишите реч којом би сте нетачан појам заменили како би тврдња била тачна.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257800" y="3352800"/>
            <a:ext cx="533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981200" y="25146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066800" y="44958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3048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Краћа, 2 мес, маритимна кл.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066800" y="34290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858000" y="6096000"/>
            <a:ext cx="1066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905000" y="54864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6096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Целе године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8" grpId="0"/>
      <p:bldP spid="9" grpId="0" animBg="1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2133600"/>
          <a:ext cx="8763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5562600"/>
              </a:tblGrid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sr-Cyrl-RS" b="0" dirty="0" smtClean="0">
                          <a:solidFill>
                            <a:schemeClr val="tx1"/>
                          </a:solidFill>
                        </a:rPr>
                        <a:t>Т              Н</a:t>
                      </a:r>
                    </a:p>
                    <a:p>
                      <a:pPr algn="ctr"/>
                      <a:endParaRPr lang="sr-Cyrl-RS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r-Cyrl-RS" b="0" dirty="0" smtClean="0">
                          <a:solidFill>
                            <a:schemeClr val="tx1"/>
                          </a:solidFill>
                        </a:rPr>
                        <a:t>(___________________)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sr-Cyrl-RS" sz="2000" b="0" dirty="0" smtClean="0">
                          <a:solidFill>
                            <a:schemeClr val="tx1"/>
                          </a:solidFill>
                        </a:rPr>
                        <a:t>На територији Француске највећи број бања је на Пиринејима и Централном масиву.</a:t>
                      </a:r>
                    </a:p>
                    <a:p>
                      <a:pPr algn="just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Т              Н</a:t>
                      </a:r>
                    </a:p>
                    <a:p>
                      <a:pPr algn="ctr"/>
                      <a:endParaRPr lang="sr-Cyrl-R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(___________________)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sr-Cyrl-RS" sz="2000" dirty="0" smtClean="0"/>
                        <a:t>У Пољској је позната бања Крињица.</a:t>
                      </a:r>
                    </a:p>
                    <a:p>
                      <a:pPr algn="just"/>
                      <a:endParaRPr lang="sr-Cyrl-RS" sz="2000" dirty="0" smtClean="0"/>
                    </a:p>
                    <a:p>
                      <a:pPr algn="just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Т              Н</a:t>
                      </a:r>
                    </a:p>
                    <a:p>
                      <a:pPr algn="ctr"/>
                      <a:endParaRPr lang="sr-Cyrl-R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(___________________)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sr-Cyrl-RS" sz="2000" dirty="0" smtClean="0"/>
                        <a:t>Највећи број бања у Русији налази се у подгорини Урала.</a:t>
                      </a:r>
                    </a:p>
                    <a:p>
                      <a:pPr algn="just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Т              Н</a:t>
                      </a:r>
                    </a:p>
                    <a:p>
                      <a:pPr algn="ctr"/>
                      <a:endParaRPr lang="sr-Cyrl-R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(___________________)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sr-Cyrl-RS" sz="2000" dirty="0" smtClean="0"/>
                        <a:t>Највише бањских места у Италији смештено је у провинцијама Тоскани и Лацију,</a:t>
                      </a:r>
                      <a:r>
                        <a:rPr lang="sr-Cyrl-RS" sz="2000" baseline="0" dirty="0" smtClean="0"/>
                        <a:t> од којих се истичу Карлове Вари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6. Прочитати наредне исказе о бањским местима. Затим испред сваког исказа заокружити слово Т ако је тачан, а слово Н ако није. Уколико сте заокружили Н као погрешан одговор, на црту у загради упишите реч којом би сте нетачан појам заменили тачним како би исказ био тачан.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1143000" y="21336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066800" y="30480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905000" y="51054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67200" y="5943600"/>
            <a:ext cx="13716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5800" y="5638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Монте Катини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648200" y="4648200"/>
            <a:ext cx="6096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905000" y="41148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4648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Кавказа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29000" y="27432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Лишон, Котерет (27), Виши и Клермон Феран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29000" y="48006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Мацеста и Краснаја Пољана, око Сочија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0" y="5791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Бања у Чешкој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8" grpId="0"/>
      <p:bldP spid="11" grpId="0" animBg="1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3600" dirty="0" smtClean="0"/>
              <a:t>Извори и литература</a:t>
            </a:r>
            <a:r>
              <a:rPr lang="sr-Cyrl-RS" sz="3200" dirty="0" smtClean="0"/>
              <a:t>:</a:t>
            </a:r>
          </a:p>
          <a:p>
            <a:pPr algn="just"/>
            <a:endParaRPr lang="sr-Cyrl-RS" sz="2000" dirty="0" smtClean="0"/>
          </a:p>
          <a:p>
            <a:pPr marL="457200" indent="-457200" algn="just">
              <a:buAutoNum type="arabicPeriod"/>
            </a:pPr>
            <a:r>
              <a:rPr lang="sr-Cyrl-RS" sz="2000" dirty="0" smtClean="0"/>
              <a:t>Туристичка географија за ТРЕЋИ разред угоститељско-туристичке школе; Божидар Станишић и Момчило Бујошевић; Завод за уџбенике, Београд, 2012. година;</a:t>
            </a:r>
          </a:p>
          <a:p>
            <a:pPr marL="457200" indent="-457200" algn="just"/>
            <a:endParaRPr lang="sr-Cyrl-RS" sz="2000" dirty="0" smtClean="0"/>
          </a:p>
          <a:p>
            <a:pPr marL="457200" indent="-457200" algn="just"/>
            <a:r>
              <a:rPr lang="sr-Cyrl-RS" sz="2000" dirty="0" smtClean="0"/>
              <a:t>2. Туристичка географија за ЧЕТВРТИ разред угоститељско-туристичке школе; Стеван М. Станковић; Завод за уџбенике, Београд, 2008. година;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15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sr-Cyrl-RS" sz="4000" dirty="0" smtClean="0"/>
              <a:t>Књига 3.година, страна 79 </a:t>
            </a:r>
          </a:p>
          <a:p>
            <a:pPr marL="742950" indent="-742950">
              <a:buFontTx/>
              <a:buAutoNum type="arabicPeriod"/>
            </a:pPr>
            <a:r>
              <a:rPr lang="sr-Cyrl-RS" sz="4000" dirty="0" smtClean="0"/>
              <a:t>Књига 3.година, </a:t>
            </a:r>
            <a:r>
              <a:rPr lang="sr-Cyrl-RS" sz="4000" dirty="0" smtClean="0"/>
              <a:t>страна 85</a:t>
            </a:r>
            <a:endParaRPr lang="sr-Cyrl-RS" sz="4000" dirty="0" smtClean="0"/>
          </a:p>
          <a:p>
            <a:pPr marL="742950" indent="-742950">
              <a:buFontTx/>
              <a:buAutoNum type="arabicPeriod"/>
            </a:pPr>
            <a:r>
              <a:rPr lang="sr-Cyrl-RS" sz="4000" dirty="0" smtClean="0"/>
              <a:t>Књига 3.година, </a:t>
            </a:r>
            <a:r>
              <a:rPr lang="sr-Cyrl-RS" sz="4000" dirty="0" smtClean="0"/>
              <a:t>стране 92/91/86/97 </a:t>
            </a:r>
            <a:endParaRPr lang="sr-Cyrl-RS" sz="4000" dirty="0" smtClean="0"/>
          </a:p>
          <a:p>
            <a:pPr marL="742950" indent="-742950">
              <a:buFontTx/>
              <a:buAutoNum type="arabicPeriod"/>
            </a:pPr>
            <a:r>
              <a:rPr lang="sr-Cyrl-RS" sz="4000" dirty="0" smtClean="0"/>
              <a:t>Књига 3.година, </a:t>
            </a:r>
            <a:r>
              <a:rPr lang="sr-Cyrl-RS" sz="4000" dirty="0" smtClean="0"/>
              <a:t>страна 90 </a:t>
            </a:r>
            <a:endParaRPr lang="sr-Cyrl-RS" sz="4000" dirty="0" smtClean="0"/>
          </a:p>
          <a:p>
            <a:pPr marL="742950" indent="-742950">
              <a:buFontTx/>
              <a:buAutoNum type="arabicPeriod"/>
            </a:pPr>
            <a:r>
              <a:rPr lang="sr-Cyrl-RS" sz="4000" dirty="0" smtClean="0"/>
              <a:t>Књига 3.година, </a:t>
            </a:r>
            <a:r>
              <a:rPr lang="sr-Cyrl-RS" sz="4000" dirty="0" smtClean="0"/>
              <a:t>стране </a:t>
            </a:r>
            <a:r>
              <a:rPr lang="sr-Cyrl-RS" sz="3800" dirty="0" smtClean="0"/>
              <a:t>36/120/29/28</a:t>
            </a:r>
            <a:endParaRPr lang="sr-Cyrl-RS" sz="3800" dirty="0" smtClean="0"/>
          </a:p>
          <a:p>
            <a:pPr marL="742950" indent="-742950">
              <a:buFontTx/>
              <a:buAutoNum type="arabicPeriod"/>
            </a:pPr>
            <a:r>
              <a:rPr lang="sr-Cyrl-RS" sz="4000" dirty="0" smtClean="0"/>
              <a:t>Књига 3.година, страна </a:t>
            </a:r>
            <a:r>
              <a:rPr lang="sr-Cyrl-RS" sz="4000" dirty="0" smtClean="0"/>
              <a:t>143</a:t>
            </a:r>
            <a:endParaRPr lang="sr-Cyrl-RS" sz="4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602</Words>
  <Application>Microsoft Office PowerPoint</Application>
  <PresentationFormat>On-screen Show (4:3)</PresentationFormat>
  <Paragraphs>97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skola1</dc:creator>
  <cp:lastModifiedBy>skola1</cp:lastModifiedBy>
  <cp:revision>17</cp:revision>
  <dcterms:created xsi:type="dcterms:W3CDTF">2006-08-16T00:00:00Z</dcterms:created>
  <dcterms:modified xsi:type="dcterms:W3CDTF">2019-07-18T07:47:02Z</dcterms:modified>
</cp:coreProperties>
</file>